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70" r:id="rId4"/>
    <p:sldId id="258" r:id="rId5"/>
    <p:sldId id="272" r:id="rId6"/>
    <p:sldId id="269" r:id="rId7"/>
    <p:sldId id="266" r:id="rId8"/>
    <p:sldId id="267" r:id="rId9"/>
    <p:sldId id="271" r:id="rId10"/>
    <p:sldId id="259" r:id="rId11"/>
    <p:sldId id="264" r:id="rId12"/>
    <p:sldId id="260" r:id="rId13"/>
    <p:sldId id="275" r:id="rId14"/>
    <p:sldId id="274" r:id="rId15"/>
    <p:sldId id="276" r:id="rId16"/>
    <p:sldId id="277" r:id="rId17"/>
    <p:sldId id="278" r:id="rId18"/>
    <p:sldId id="279" r:id="rId19"/>
    <p:sldId id="280" r:id="rId20"/>
    <p:sldId id="281" r:id="rId21"/>
    <p:sldId id="282" r:id="rId22"/>
    <p:sldId id="265" r:id="rId23"/>
  </p:sldIdLst>
  <p:sldSz cx="18288000" cy="10287000"/>
  <p:notesSz cx="6858000" cy="9144000"/>
  <p:embeddedFontLst>
    <p:embeddedFont>
      <p:font typeface="ADLaM Display" panose="02010000000000000000" pitchFamily="2" charset="0"/>
      <p:regular r:id="rId25"/>
    </p:embeddedFont>
    <p:embeddedFont>
      <p:font typeface="Klose Slab" panose="020B0604020202020204" charset="0"/>
      <p:regular r:id="rId26"/>
    </p:embeddedFont>
    <p:embeddedFont>
      <p:font typeface="Poppins" panose="00000500000000000000" pitchFamily="2" charset="0"/>
      <p:regular r:id="rId27"/>
      <p:bold r:id="rId28"/>
      <p:italic r:id="rId29"/>
      <p:boldItalic r:id="rId30"/>
    </p:embeddedFont>
    <p:embeddedFont>
      <p:font typeface="Poppins Bold" panose="00000800000000000000"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9979" autoAdjust="0"/>
  </p:normalViewPr>
  <p:slideViewPr>
    <p:cSldViewPr>
      <p:cViewPr varScale="1">
        <p:scale>
          <a:sx n="36" d="100"/>
          <a:sy n="36" d="100"/>
        </p:scale>
        <p:origin x="1272"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4D17B-2C11-4903-AD86-2CFD87928DBE}" type="datetimeFigureOut">
              <a:rPr lang="en-IN" smtClean="0"/>
              <a:t>01-01-2025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ED51C-4627-427E-BFFE-FC9CA7B564B8}" type="slidenum">
              <a:rPr lang="en-IN" smtClean="0"/>
              <a:t>‹#›</a:t>
            </a:fld>
            <a:endParaRPr lang="en-IN" dirty="0"/>
          </a:p>
        </p:txBody>
      </p:sp>
    </p:spTree>
    <p:extLst>
      <p:ext uri="{BB962C8B-B14F-4D97-AF65-F5344CB8AC3E}">
        <p14:creationId xmlns:p14="http://schemas.microsoft.com/office/powerpoint/2010/main" val="31219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34ED51C-4627-427E-BFFE-FC9CA7B564B8}" type="slidenum">
              <a:rPr lang="en-IN" smtClean="0"/>
              <a:t>14</a:t>
            </a:fld>
            <a:endParaRPr lang="en-IN"/>
          </a:p>
        </p:txBody>
      </p:sp>
    </p:spTree>
    <p:extLst>
      <p:ext uri="{BB962C8B-B14F-4D97-AF65-F5344CB8AC3E}">
        <p14:creationId xmlns:p14="http://schemas.microsoft.com/office/powerpoint/2010/main" val="1053095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34ED51C-4627-427E-BFFE-FC9CA7B564B8}" type="slidenum">
              <a:rPr lang="en-IN" smtClean="0"/>
              <a:t>15</a:t>
            </a:fld>
            <a:endParaRPr lang="en-IN"/>
          </a:p>
        </p:txBody>
      </p:sp>
    </p:spTree>
    <p:extLst>
      <p:ext uri="{BB962C8B-B14F-4D97-AF65-F5344CB8AC3E}">
        <p14:creationId xmlns:p14="http://schemas.microsoft.com/office/powerpoint/2010/main" val="22515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34ED51C-4627-427E-BFFE-FC9CA7B564B8}" type="slidenum">
              <a:rPr lang="en-IN" smtClean="0"/>
              <a:t>16</a:t>
            </a:fld>
            <a:endParaRPr lang="en-IN"/>
          </a:p>
        </p:txBody>
      </p:sp>
    </p:spTree>
    <p:extLst>
      <p:ext uri="{BB962C8B-B14F-4D97-AF65-F5344CB8AC3E}">
        <p14:creationId xmlns:p14="http://schemas.microsoft.com/office/powerpoint/2010/main" val="2283774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28252-BE4B-C866-2110-FB5E89B220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42DB6-F319-9CE9-FC77-A1BF9B9602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7C0229-D4DD-2F49-2FD7-A23686A30D3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79079AA-6BD9-895E-B971-684EABA1FCC6}"/>
              </a:ext>
            </a:extLst>
          </p:cNvPr>
          <p:cNvSpPr>
            <a:spLocks noGrp="1"/>
          </p:cNvSpPr>
          <p:nvPr>
            <p:ph type="sldNum" sz="quarter" idx="5"/>
          </p:nvPr>
        </p:nvSpPr>
        <p:spPr/>
        <p:txBody>
          <a:bodyPr/>
          <a:lstStyle/>
          <a:p>
            <a:fld id="{D34ED51C-4627-427E-BFFE-FC9CA7B564B8}" type="slidenum">
              <a:rPr lang="en-IN" smtClean="0"/>
              <a:t>17</a:t>
            </a:fld>
            <a:endParaRPr lang="en-IN"/>
          </a:p>
        </p:txBody>
      </p:sp>
    </p:spTree>
    <p:extLst>
      <p:ext uri="{BB962C8B-B14F-4D97-AF65-F5344CB8AC3E}">
        <p14:creationId xmlns:p14="http://schemas.microsoft.com/office/powerpoint/2010/main" val="2105332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6B405-FFC5-3547-FD15-ED6A5A1839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5A9679-2CC9-CD5A-DB5A-27E080757B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099E31-8B18-B00D-0367-C0D8CA635A6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14E966B-524E-89DC-2503-461E8E227073}"/>
              </a:ext>
            </a:extLst>
          </p:cNvPr>
          <p:cNvSpPr>
            <a:spLocks noGrp="1"/>
          </p:cNvSpPr>
          <p:nvPr>
            <p:ph type="sldNum" sz="quarter" idx="5"/>
          </p:nvPr>
        </p:nvSpPr>
        <p:spPr/>
        <p:txBody>
          <a:bodyPr/>
          <a:lstStyle/>
          <a:p>
            <a:fld id="{D34ED51C-4627-427E-BFFE-FC9CA7B564B8}" type="slidenum">
              <a:rPr lang="en-IN" smtClean="0"/>
              <a:t>18</a:t>
            </a:fld>
            <a:endParaRPr lang="en-IN"/>
          </a:p>
        </p:txBody>
      </p:sp>
    </p:spTree>
    <p:extLst>
      <p:ext uri="{BB962C8B-B14F-4D97-AF65-F5344CB8AC3E}">
        <p14:creationId xmlns:p14="http://schemas.microsoft.com/office/powerpoint/2010/main" val="2580192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DA51-48C3-6B5B-6125-1EA220BD3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62B7C3-35AF-E642-6115-DCA205943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903AF-D7F2-FE64-6F97-8736BE1B42F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7A689C7-286F-D33E-F45A-97DDC60683EC}"/>
              </a:ext>
            </a:extLst>
          </p:cNvPr>
          <p:cNvSpPr>
            <a:spLocks noGrp="1"/>
          </p:cNvSpPr>
          <p:nvPr>
            <p:ph type="sldNum" sz="quarter" idx="5"/>
          </p:nvPr>
        </p:nvSpPr>
        <p:spPr/>
        <p:txBody>
          <a:bodyPr/>
          <a:lstStyle/>
          <a:p>
            <a:fld id="{D34ED51C-4627-427E-BFFE-FC9CA7B564B8}" type="slidenum">
              <a:rPr lang="en-IN" smtClean="0"/>
              <a:t>19</a:t>
            </a:fld>
            <a:endParaRPr lang="en-IN"/>
          </a:p>
        </p:txBody>
      </p:sp>
    </p:spTree>
    <p:extLst>
      <p:ext uri="{BB962C8B-B14F-4D97-AF65-F5344CB8AC3E}">
        <p14:creationId xmlns:p14="http://schemas.microsoft.com/office/powerpoint/2010/main" val="730969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19340-D6CB-1796-059A-E3C384BE1C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67C911-27DF-6E8A-3CAB-F44459AE2C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55F538-06F1-23B2-A9A2-494C8CE20C8A}"/>
              </a:ext>
            </a:extLst>
          </p:cNvPr>
          <p:cNvSpPr>
            <a:spLocks noGrp="1"/>
          </p:cNvSpPr>
          <p:nvPr>
            <p:ph type="body" idx="1"/>
          </p:nvPr>
        </p:nvSpPr>
        <p:spPr/>
        <p:txBody>
          <a:bodyPr/>
          <a:lstStyle/>
          <a:p>
            <a:r>
              <a:rPr lang="en-US" sz="1200" dirty="0">
                <a:latin typeface="ADLaM Display" panose="02010000000000000000" pitchFamily="2" charset="0"/>
                <a:ea typeface="ADLaM Display" panose="02010000000000000000" pitchFamily="2" charset="0"/>
                <a:cs typeface="ADLaM Display" panose="02010000000000000000" pitchFamily="2" charset="0"/>
              </a:rPr>
              <a:t>In FY 2021, Majority of sales happened through the Retailer channel (72%) while Direct and Distributor channels contributed only small percentage in the gross sales (16% and 11%) respectively. </a:t>
            </a:r>
            <a:endParaRPr lang="en-IN" dirty="0"/>
          </a:p>
        </p:txBody>
      </p:sp>
      <p:sp>
        <p:nvSpPr>
          <p:cNvPr id="4" name="Slide Number Placeholder 3">
            <a:extLst>
              <a:ext uri="{FF2B5EF4-FFF2-40B4-BE49-F238E27FC236}">
                <a16:creationId xmlns:a16="http://schemas.microsoft.com/office/drawing/2014/main" id="{33C22068-DEEA-A41E-DA72-1A07E0AD9661}"/>
              </a:ext>
            </a:extLst>
          </p:cNvPr>
          <p:cNvSpPr>
            <a:spLocks noGrp="1"/>
          </p:cNvSpPr>
          <p:nvPr>
            <p:ph type="sldNum" sz="quarter" idx="5"/>
          </p:nvPr>
        </p:nvSpPr>
        <p:spPr/>
        <p:txBody>
          <a:bodyPr/>
          <a:lstStyle/>
          <a:p>
            <a:fld id="{D34ED51C-4627-427E-BFFE-FC9CA7B564B8}" type="slidenum">
              <a:rPr lang="en-IN" smtClean="0"/>
              <a:t>20</a:t>
            </a:fld>
            <a:endParaRPr lang="en-IN"/>
          </a:p>
        </p:txBody>
      </p:sp>
    </p:spTree>
    <p:extLst>
      <p:ext uri="{BB962C8B-B14F-4D97-AF65-F5344CB8AC3E}">
        <p14:creationId xmlns:p14="http://schemas.microsoft.com/office/powerpoint/2010/main" val="910816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FEF5D-6357-041B-2E5A-AE5259E776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2064FD-D2EE-60A1-0D49-F5EFA8F49E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0FCF0F-00C6-79C2-E1C9-EF229AEA157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5A58CDD-A761-3E53-D3BF-BD1A7C474ADA}"/>
              </a:ext>
            </a:extLst>
          </p:cNvPr>
          <p:cNvSpPr>
            <a:spLocks noGrp="1"/>
          </p:cNvSpPr>
          <p:nvPr>
            <p:ph type="sldNum" sz="quarter" idx="5"/>
          </p:nvPr>
        </p:nvSpPr>
        <p:spPr/>
        <p:txBody>
          <a:bodyPr/>
          <a:lstStyle/>
          <a:p>
            <a:fld id="{D34ED51C-4627-427E-BFFE-FC9CA7B564B8}" type="slidenum">
              <a:rPr lang="en-IN" smtClean="0"/>
              <a:t>21</a:t>
            </a:fld>
            <a:endParaRPr lang="en-IN" dirty="0"/>
          </a:p>
        </p:txBody>
      </p:sp>
    </p:spTree>
    <p:extLst>
      <p:ext uri="{BB962C8B-B14F-4D97-AF65-F5344CB8AC3E}">
        <p14:creationId xmlns:p14="http://schemas.microsoft.com/office/powerpoint/2010/main" val="3672971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50.svg"/><Relationship Id="rId3" Type="http://schemas.openxmlformats.org/officeDocument/2006/relationships/image" Target="../media/image46.svg"/><Relationship Id="rId7" Type="http://schemas.openxmlformats.org/officeDocument/2006/relationships/image" Target="../media/image18.svg"/><Relationship Id="rId12" Type="http://schemas.openxmlformats.org/officeDocument/2006/relationships/image" Target="../media/image49.png"/><Relationship Id="rId17" Type="http://schemas.openxmlformats.org/officeDocument/2006/relationships/image" Target="../media/image52.svg"/><Relationship Id="rId2" Type="http://schemas.openxmlformats.org/officeDocument/2006/relationships/image" Target="../media/image45.png"/><Relationship Id="rId16"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48.svg"/><Relationship Id="rId15" Type="http://schemas.openxmlformats.org/officeDocument/2006/relationships/image" Target="../media/image6.svg"/><Relationship Id="rId10" Type="http://schemas.openxmlformats.org/officeDocument/2006/relationships/image" Target="../media/image21.png"/><Relationship Id="rId4" Type="http://schemas.openxmlformats.org/officeDocument/2006/relationships/image" Target="../media/image47.png"/><Relationship Id="rId9" Type="http://schemas.openxmlformats.org/officeDocument/2006/relationships/image" Target="../media/image20.svg"/><Relationship Id="rId1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54.svg"/><Relationship Id="rId3" Type="http://schemas.openxmlformats.org/officeDocument/2006/relationships/image" Target="../media/image6.svg"/><Relationship Id="rId7" Type="http://schemas.openxmlformats.org/officeDocument/2006/relationships/image" Target="../media/image18.svg"/><Relationship Id="rId12" Type="http://schemas.openxmlformats.org/officeDocument/2006/relationships/image" Target="../media/image5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4.svg"/><Relationship Id="rId15" Type="http://schemas.openxmlformats.org/officeDocument/2006/relationships/image" Target="../media/image56.pn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0.svg"/><Relationship Id="rId14" Type="http://schemas.openxmlformats.org/officeDocument/2006/relationships/image" Target="../media/image55.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54.svg"/><Relationship Id="rId3" Type="http://schemas.openxmlformats.org/officeDocument/2006/relationships/image" Target="../media/image6.svg"/><Relationship Id="rId7" Type="http://schemas.openxmlformats.org/officeDocument/2006/relationships/image" Target="../media/image18.svg"/><Relationship Id="rId12" Type="http://schemas.openxmlformats.org/officeDocument/2006/relationships/image" Target="../media/image5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4.svg"/><Relationship Id="rId15" Type="http://schemas.openxmlformats.org/officeDocument/2006/relationships/image" Target="../media/image58.pn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0.svg"/><Relationship Id="rId14"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53.png"/><Relationship Id="rId3" Type="http://schemas.openxmlformats.org/officeDocument/2006/relationships/image" Target="../media/image5.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xml"/><Relationship Id="rId16"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21.png"/><Relationship Id="rId5" Type="http://schemas.openxmlformats.org/officeDocument/2006/relationships/image" Target="../media/image3.png"/><Relationship Id="rId15" Type="http://schemas.openxmlformats.org/officeDocument/2006/relationships/image" Target="../media/image59.png"/><Relationship Id="rId10" Type="http://schemas.openxmlformats.org/officeDocument/2006/relationships/image" Target="../media/image20.svg"/><Relationship Id="rId4" Type="http://schemas.openxmlformats.org/officeDocument/2006/relationships/image" Target="../media/image6.svg"/><Relationship Id="rId9" Type="http://schemas.openxmlformats.org/officeDocument/2006/relationships/image" Target="../media/image19.png"/><Relationship Id="rId14" Type="http://schemas.openxmlformats.org/officeDocument/2006/relationships/image" Target="../media/image54.svg"/></Relationships>
</file>

<file path=ppt/slides/_rels/slide1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53.png"/><Relationship Id="rId3" Type="http://schemas.openxmlformats.org/officeDocument/2006/relationships/image" Target="../media/image5.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2.xml"/><Relationship Id="rId16"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21.png"/><Relationship Id="rId5" Type="http://schemas.openxmlformats.org/officeDocument/2006/relationships/image" Target="../media/image3.png"/><Relationship Id="rId15" Type="http://schemas.openxmlformats.org/officeDocument/2006/relationships/image" Target="../media/image61.png"/><Relationship Id="rId10" Type="http://schemas.openxmlformats.org/officeDocument/2006/relationships/image" Target="../media/image20.svg"/><Relationship Id="rId4" Type="http://schemas.openxmlformats.org/officeDocument/2006/relationships/image" Target="../media/image6.svg"/><Relationship Id="rId9" Type="http://schemas.openxmlformats.org/officeDocument/2006/relationships/image" Target="../media/image19.png"/><Relationship Id="rId14" Type="http://schemas.openxmlformats.org/officeDocument/2006/relationships/image" Target="../media/image54.svg"/></Relationships>
</file>

<file path=ppt/slides/_rels/slide1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53.png"/><Relationship Id="rId18" Type="http://schemas.openxmlformats.org/officeDocument/2006/relationships/image" Target="../media/image66.svg"/><Relationship Id="rId3" Type="http://schemas.openxmlformats.org/officeDocument/2006/relationships/image" Target="../media/image5.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65.png"/><Relationship Id="rId2" Type="http://schemas.openxmlformats.org/officeDocument/2006/relationships/notesSlide" Target="../notesSlides/notesSlide3.xml"/><Relationship Id="rId16" Type="http://schemas.openxmlformats.org/officeDocument/2006/relationships/image" Target="../media/image64.png"/><Relationship Id="rId20" Type="http://schemas.openxmlformats.org/officeDocument/2006/relationships/image" Target="../media/image68.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21.png"/><Relationship Id="rId5" Type="http://schemas.openxmlformats.org/officeDocument/2006/relationships/image" Target="../media/image3.png"/><Relationship Id="rId15" Type="http://schemas.openxmlformats.org/officeDocument/2006/relationships/image" Target="../media/image63.png"/><Relationship Id="rId10" Type="http://schemas.openxmlformats.org/officeDocument/2006/relationships/image" Target="../media/image20.svg"/><Relationship Id="rId19" Type="http://schemas.openxmlformats.org/officeDocument/2006/relationships/image" Target="../media/image67.png"/><Relationship Id="rId4" Type="http://schemas.openxmlformats.org/officeDocument/2006/relationships/image" Target="../media/image6.svg"/><Relationship Id="rId9" Type="http://schemas.openxmlformats.org/officeDocument/2006/relationships/image" Target="../media/image19.png"/><Relationship Id="rId14" Type="http://schemas.openxmlformats.org/officeDocument/2006/relationships/image" Target="../media/image54.svg"/></Relationships>
</file>

<file path=ppt/slides/_rels/slide1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53.png"/><Relationship Id="rId3" Type="http://schemas.openxmlformats.org/officeDocument/2006/relationships/image" Target="../media/image5.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4.xml"/><Relationship Id="rId16"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21.png"/><Relationship Id="rId5" Type="http://schemas.openxmlformats.org/officeDocument/2006/relationships/image" Target="../media/image3.png"/><Relationship Id="rId15" Type="http://schemas.openxmlformats.org/officeDocument/2006/relationships/image" Target="../media/image69.png"/><Relationship Id="rId10" Type="http://schemas.openxmlformats.org/officeDocument/2006/relationships/image" Target="../media/image20.svg"/><Relationship Id="rId4" Type="http://schemas.openxmlformats.org/officeDocument/2006/relationships/image" Target="../media/image6.svg"/><Relationship Id="rId9" Type="http://schemas.openxmlformats.org/officeDocument/2006/relationships/image" Target="../media/image19.png"/><Relationship Id="rId14" Type="http://schemas.openxmlformats.org/officeDocument/2006/relationships/image" Target="../media/image54.svg"/></Relationships>
</file>

<file path=ppt/slides/_rels/slide18.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71.png"/><Relationship Id="rId3" Type="http://schemas.openxmlformats.org/officeDocument/2006/relationships/image" Target="../media/image5.png"/><Relationship Id="rId7" Type="http://schemas.openxmlformats.org/officeDocument/2006/relationships/image" Target="../media/image17.png"/><Relationship Id="rId12" Type="http://schemas.openxmlformats.org/officeDocument/2006/relationships/image" Target="../media/image54.svg"/><Relationship Id="rId2" Type="http://schemas.openxmlformats.org/officeDocument/2006/relationships/notesSlide" Target="../notesSlides/notesSlide5.xml"/><Relationship Id="rId16"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53.png"/><Relationship Id="rId5" Type="http://schemas.openxmlformats.org/officeDocument/2006/relationships/image" Target="../media/image3.png"/><Relationship Id="rId15" Type="http://schemas.openxmlformats.org/officeDocument/2006/relationships/image" Target="../media/image73.png"/><Relationship Id="rId10" Type="http://schemas.openxmlformats.org/officeDocument/2006/relationships/image" Target="../media/image20.svg"/><Relationship Id="rId4" Type="http://schemas.openxmlformats.org/officeDocument/2006/relationships/image" Target="../media/image6.svg"/><Relationship Id="rId9" Type="http://schemas.openxmlformats.org/officeDocument/2006/relationships/image" Target="../media/image19.png"/><Relationship Id="rId14" Type="http://schemas.openxmlformats.org/officeDocument/2006/relationships/image" Target="../media/image72.png"/></Relationships>
</file>

<file path=ppt/slides/_rels/slide19.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75.png"/><Relationship Id="rId3" Type="http://schemas.openxmlformats.org/officeDocument/2006/relationships/image" Target="../media/image5.png"/><Relationship Id="rId7" Type="http://schemas.openxmlformats.org/officeDocument/2006/relationships/image" Target="../media/image17.png"/><Relationship Id="rId12" Type="http://schemas.openxmlformats.org/officeDocument/2006/relationships/image" Target="../media/image54.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53.png"/><Relationship Id="rId5" Type="http://schemas.openxmlformats.org/officeDocument/2006/relationships/image" Target="../media/image3.png"/><Relationship Id="rId10" Type="http://schemas.openxmlformats.org/officeDocument/2006/relationships/image" Target="../media/image20.svg"/><Relationship Id="rId4" Type="http://schemas.openxmlformats.org/officeDocument/2006/relationships/image" Target="../media/image6.svg"/><Relationship Id="rId9" Type="http://schemas.openxmlformats.org/officeDocument/2006/relationships/image" Target="../media/image19.png"/><Relationship Id="rId14" Type="http://schemas.openxmlformats.org/officeDocument/2006/relationships/image" Target="../media/image76.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4.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4.svg"/><Relationship Id="rId15" Type="http://schemas.openxmlformats.org/officeDocument/2006/relationships/image" Target="../media/image10.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77.png"/><Relationship Id="rId3" Type="http://schemas.openxmlformats.org/officeDocument/2006/relationships/image" Target="../media/image5.png"/><Relationship Id="rId7" Type="http://schemas.openxmlformats.org/officeDocument/2006/relationships/image" Target="../media/image17.png"/><Relationship Id="rId12" Type="http://schemas.openxmlformats.org/officeDocument/2006/relationships/image" Target="../media/image54.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53.png"/><Relationship Id="rId5" Type="http://schemas.openxmlformats.org/officeDocument/2006/relationships/image" Target="../media/image3.png"/><Relationship Id="rId10" Type="http://schemas.openxmlformats.org/officeDocument/2006/relationships/image" Target="../media/image20.svg"/><Relationship Id="rId4" Type="http://schemas.openxmlformats.org/officeDocument/2006/relationships/image" Target="../media/image6.svg"/><Relationship Id="rId9" Type="http://schemas.openxmlformats.org/officeDocument/2006/relationships/image" Target="../media/image19.png"/><Relationship Id="rId14" Type="http://schemas.openxmlformats.org/officeDocument/2006/relationships/image" Target="../media/image78.png"/></Relationships>
</file>

<file path=ppt/slides/_rels/slide21.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79.png"/><Relationship Id="rId3" Type="http://schemas.openxmlformats.org/officeDocument/2006/relationships/image" Target="../media/image5.png"/><Relationship Id="rId7" Type="http://schemas.openxmlformats.org/officeDocument/2006/relationships/image" Target="../media/image17.png"/><Relationship Id="rId12" Type="http://schemas.openxmlformats.org/officeDocument/2006/relationships/image" Target="../media/image54.svg"/><Relationship Id="rId17" Type="http://schemas.openxmlformats.org/officeDocument/2006/relationships/image" Target="../media/image83.png"/><Relationship Id="rId2" Type="http://schemas.openxmlformats.org/officeDocument/2006/relationships/notesSlide" Target="../notesSlides/notesSlide8.xml"/><Relationship Id="rId16"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53.png"/><Relationship Id="rId5" Type="http://schemas.openxmlformats.org/officeDocument/2006/relationships/image" Target="../media/image3.png"/><Relationship Id="rId15" Type="http://schemas.openxmlformats.org/officeDocument/2006/relationships/image" Target="../media/image81.png"/><Relationship Id="rId10" Type="http://schemas.openxmlformats.org/officeDocument/2006/relationships/image" Target="../media/image20.svg"/><Relationship Id="rId4" Type="http://schemas.openxmlformats.org/officeDocument/2006/relationships/image" Target="../media/image6.svg"/><Relationship Id="rId9" Type="http://schemas.openxmlformats.org/officeDocument/2006/relationships/image" Target="../media/image19.png"/><Relationship Id="rId1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50.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85.svg"/><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hyperlink" Target="https://pixabay.com/en/bags-colorful-man-paper-shopping-2851637/" TargetMode="External"/><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svg"/><Relationship Id="rId15" Type="http://schemas.openxmlformats.org/officeDocument/2006/relationships/image" Target="../media/image30.jpe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jpe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6.svg"/><Relationship Id="rId3" Type="http://schemas.openxmlformats.org/officeDocument/2006/relationships/image" Target="../media/image34.svg"/><Relationship Id="rId7" Type="http://schemas.openxmlformats.org/officeDocument/2006/relationships/image" Target="../media/image18.svg"/><Relationship Id="rId12"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6.svg"/><Relationship Id="rId15" Type="http://schemas.openxmlformats.org/officeDocument/2006/relationships/image" Target="../media/image24.svg"/><Relationship Id="rId10"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image" Target="../media/image20.sv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6.svg"/><Relationship Id="rId3" Type="http://schemas.openxmlformats.org/officeDocument/2006/relationships/image" Target="../media/image34.svg"/><Relationship Id="rId7" Type="http://schemas.openxmlformats.org/officeDocument/2006/relationships/image" Target="../media/image18.svg"/><Relationship Id="rId12"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6.svg"/><Relationship Id="rId15" Type="http://schemas.openxmlformats.org/officeDocument/2006/relationships/image" Target="../media/image24.svg"/><Relationship Id="rId10"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image" Target="../media/image20.sv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9.jpeg"/><Relationship Id="rId18" Type="http://schemas.openxmlformats.org/officeDocument/2006/relationships/image" Target="../media/image39.pn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8.png"/><Relationship Id="rId17" Type="http://schemas.openxmlformats.org/officeDocument/2006/relationships/image" Target="../media/image38.png"/><Relationship Id="rId2" Type="http://schemas.openxmlformats.org/officeDocument/2006/relationships/image" Target="../media/image17.png"/><Relationship Id="rId16" Type="http://schemas.openxmlformats.org/officeDocument/2006/relationships/image" Target="../media/image37.png"/><Relationship Id="rId20" Type="http://schemas.openxmlformats.org/officeDocument/2006/relationships/hyperlink" Target="https://pixabay.com/en/bags-colorful-man-paper-shopping-2851637/" TargetMode="Externa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7.png"/><Relationship Id="rId5" Type="http://schemas.openxmlformats.org/officeDocument/2006/relationships/image" Target="../media/image20.svg"/><Relationship Id="rId15" Type="http://schemas.openxmlformats.org/officeDocument/2006/relationships/image" Target="../media/image31.png"/><Relationship Id="rId10" Type="http://schemas.openxmlformats.org/officeDocument/2006/relationships/image" Target="../media/image25.png"/><Relationship Id="rId19"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30.jpe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6.svg"/><Relationship Id="rId3" Type="http://schemas.openxmlformats.org/officeDocument/2006/relationships/image" Target="../media/image34.svg"/><Relationship Id="rId7" Type="http://schemas.openxmlformats.org/officeDocument/2006/relationships/image" Target="../media/image18.svg"/><Relationship Id="rId12"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6.svg"/><Relationship Id="rId15" Type="http://schemas.openxmlformats.org/officeDocument/2006/relationships/image" Target="../media/image24.svg"/><Relationship Id="rId10"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image" Target="../media/image20.sv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6.svg"/><Relationship Id="rId3" Type="http://schemas.openxmlformats.org/officeDocument/2006/relationships/image" Target="../media/image34.svg"/><Relationship Id="rId7" Type="http://schemas.openxmlformats.org/officeDocument/2006/relationships/image" Target="../media/image18.svg"/><Relationship Id="rId12"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6.svg"/><Relationship Id="rId15" Type="http://schemas.openxmlformats.org/officeDocument/2006/relationships/image" Target="../media/image24.svg"/><Relationship Id="rId10"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image" Target="../media/image20.sv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4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41.png"/><Relationship Id="rId5" Type="http://schemas.openxmlformats.org/officeDocument/2006/relationships/image" Target="../media/image20.svg"/><Relationship Id="rId10" Type="http://schemas.openxmlformats.org/officeDocument/2006/relationships/image" Target="../media/image40.png"/><Relationship Id="rId4" Type="http://schemas.openxmlformats.org/officeDocument/2006/relationships/image" Target="../media/image19.png"/><Relationship Id="rId9"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5F1"/>
        </a:solidFill>
        <a:effectLst/>
      </p:bgPr>
    </p:bg>
    <p:spTree>
      <p:nvGrpSpPr>
        <p:cNvPr id="1" name=""/>
        <p:cNvGrpSpPr/>
        <p:nvPr/>
      </p:nvGrpSpPr>
      <p:grpSpPr>
        <a:xfrm>
          <a:off x="0" y="0"/>
          <a:ext cx="0" cy="0"/>
          <a:chOff x="0" y="0"/>
          <a:chExt cx="0" cy="0"/>
        </a:xfrm>
      </p:grpSpPr>
      <p:sp>
        <p:nvSpPr>
          <p:cNvPr id="2" name="Freeform 2"/>
          <p:cNvSpPr/>
          <p:nvPr/>
        </p:nvSpPr>
        <p:spPr>
          <a:xfrm>
            <a:off x="9528893" y="2598698"/>
            <a:ext cx="10189936" cy="7985204"/>
          </a:xfrm>
          <a:custGeom>
            <a:avLst/>
            <a:gdLst/>
            <a:ahLst/>
            <a:cxnLst/>
            <a:rect l="l" t="t" r="r" b="b"/>
            <a:pathLst>
              <a:path w="10189936" h="7985204">
                <a:moveTo>
                  <a:pt x="0" y="0"/>
                </a:moveTo>
                <a:lnTo>
                  <a:pt x="10189936" y="0"/>
                </a:lnTo>
                <a:lnTo>
                  <a:pt x="10189936" y="7985204"/>
                </a:lnTo>
                <a:lnTo>
                  <a:pt x="0" y="79852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3" name="Group 3"/>
          <p:cNvGrpSpPr/>
          <p:nvPr/>
        </p:nvGrpSpPr>
        <p:grpSpPr>
          <a:xfrm>
            <a:off x="-1179084" y="6591300"/>
            <a:ext cx="5461177" cy="546117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A"/>
            </a:solidFill>
          </p:spPr>
          <p:txBody>
            <a:bodyPr/>
            <a:lstStyle/>
            <a:p>
              <a:endParaRPr lang="en-IN" dirty="0"/>
            </a:p>
          </p:txBody>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dirty="0"/>
            </a:p>
          </p:txBody>
        </p:sp>
      </p:grpSp>
      <p:sp>
        <p:nvSpPr>
          <p:cNvPr id="6" name="Freeform 6"/>
          <p:cNvSpPr/>
          <p:nvPr/>
        </p:nvSpPr>
        <p:spPr>
          <a:xfrm flipH="1">
            <a:off x="-1515675" y="6205649"/>
            <a:ext cx="3031350" cy="4918119"/>
          </a:xfrm>
          <a:custGeom>
            <a:avLst/>
            <a:gdLst/>
            <a:ahLst/>
            <a:cxnLst/>
            <a:rect l="l" t="t" r="r" b="b"/>
            <a:pathLst>
              <a:path w="3031350" h="4918119">
                <a:moveTo>
                  <a:pt x="3031350" y="0"/>
                </a:moveTo>
                <a:lnTo>
                  <a:pt x="0" y="0"/>
                </a:lnTo>
                <a:lnTo>
                  <a:pt x="0" y="4918119"/>
                </a:lnTo>
                <a:lnTo>
                  <a:pt x="3031350" y="4918119"/>
                </a:lnTo>
                <a:lnTo>
                  <a:pt x="303135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7" name="Freeform 7"/>
          <p:cNvSpPr/>
          <p:nvPr/>
        </p:nvSpPr>
        <p:spPr>
          <a:xfrm>
            <a:off x="6625519" y="8266223"/>
            <a:ext cx="2401072" cy="3521572"/>
          </a:xfrm>
          <a:custGeom>
            <a:avLst/>
            <a:gdLst/>
            <a:ahLst/>
            <a:cxnLst/>
            <a:rect l="l" t="t" r="r" b="b"/>
            <a:pathLst>
              <a:path w="2401072" h="3521572">
                <a:moveTo>
                  <a:pt x="0" y="0"/>
                </a:moveTo>
                <a:lnTo>
                  <a:pt x="2401071" y="0"/>
                </a:lnTo>
                <a:lnTo>
                  <a:pt x="2401071" y="3521572"/>
                </a:lnTo>
                <a:lnTo>
                  <a:pt x="0" y="35215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9" name="AutoShape 9"/>
          <p:cNvSpPr/>
          <p:nvPr/>
        </p:nvSpPr>
        <p:spPr>
          <a:xfrm flipH="1" flipV="1">
            <a:off x="5486400" y="7720697"/>
            <a:ext cx="16194" cy="5930703"/>
          </a:xfrm>
          <a:prstGeom prst="line">
            <a:avLst/>
          </a:prstGeom>
          <a:ln w="38100" cap="flat">
            <a:solidFill>
              <a:srgbClr val="000000"/>
            </a:solidFill>
            <a:prstDash val="solid"/>
            <a:headEnd type="none" w="sm" len="sm"/>
            <a:tailEnd type="none" w="sm" len="sm"/>
          </a:ln>
        </p:spPr>
        <p:txBody>
          <a:bodyPr/>
          <a:lstStyle/>
          <a:p>
            <a:endParaRPr lang="en-IN" dirty="0"/>
          </a:p>
        </p:txBody>
      </p:sp>
      <p:grpSp>
        <p:nvGrpSpPr>
          <p:cNvPr id="10" name="Group 10"/>
          <p:cNvGrpSpPr/>
          <p:nvPr/>
        </p:nvGrpSpPr>
        <p:grpSpPr>
          <a:xfrm>
            <a:off x="6781526" y="1139539"/>
            <a:ext cx="1797225" cy="179722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A"/>
            </a:solidFill>
          </p:spPr>
          <p:txBody>
            <a:bodyPr/>
            <a:lstStyle/>
            <a:p>
              <a:endParaRPr lang="en-IN" dirty="0"/>
            </a:p>
          </p:txBody>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dirty="0"/>
            </a:p>
          </p:txBody>
        </p:sp>
      </p:grpSp>
      <p:sp>
        <p:nvSpPr>
          <p:cNvPr id="13" name="Freeform 13"/>
          <p:cNvSpPr/>
          <p:nvPr/>
        </p:nvSpPr>
        <p:spPr>
          <a:xfrm>
            <a:off x="10402391" y="-1523405"/>
            <a:ext cx="3719167" cy="3686624"/>
          </a:xfrm>
          <a:custGeom>
            <a:avLst/>
            <a:gdLst/>
            <a:ahLst/>
            <a:cxnLst/>
            <a:rect l="l" t="t" r="r" b="b"/>
            <a:pathLst>
              <a:path w="3719167" h="3686624">
                <a:moveTo>
                  <a:pt x="0" y="0"/>
                </a:moveTo>
                <a:lnTo>
                  <a:pt x="3719167" y="0"/>
                </a:lnTo>
                <a:lnTo>
                  <a:pt x="3719167" y="3686625"/>
                </a:lnTo>
                <a:lnTo>
                  <a:pt x="0" y="36866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sp>
        <p:nvSpPr>
          <p:cNvPr id="14" name="Freeform 14"/>
          <p:cNvSpPr/>
          <p:nvPr/>
        </p:nvSpPr>
        <p:spPr>
          <a:xfrm>
            <a:off x="15134103" y="1337235"/>
            <a:ext cx="3463729" cy="258205"/>
          </a:xfrm>
          <a:custGeom>
            <a:avLst/>
            <a:gdLst/>
            <a:ahLst/>
            <a:cxnLst/>
            <a:rect l="l" t="t" r="r" b="b"/>
            <a:pathLst>
              <a:path w="3463729" h="258205">
                <a:moveTo>
                  <a:pt x="0" y="0"/>
                </a:moveTo>
                <a:lnTo>
                  <a:pt x="3463729" y="0"/>
                </a:lnTo>
                <a:lnTo>
                  <a:pt x="3463729" y="258205"/>
                </a:lnTo>
                <a:lnTo>
                  <a:pt x="0" y="25820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dirty="0"/>
          </a:p>
        </p:txBody>
      </p:sp>
      <p:sp>
        <p:nvSpPr>
          <p:cNvPr id="15" name="TextBox 15"/>
          <p:cNvSpPr txBox="1"/>
          <p:nvPr/>
        </p:nvSpPr>
        <p:spPr>
          <a:xfrm>
            <a:off x="1467034" y="3074792"/>
            <a:ext cx="8653838" cy="2333972"/>
          </a:xfrm>
          <a:prstGeom prst="rect">
            <a:avLst/>
          </a:prstGeom>
        </p:spPr>
        <p:txBody>
          <a:bodyPr lIns="0" tIns="0" rIns="0" bIns="0" rtlCol="0" anchor="t">
            <a:spAutoFit/>
          </a:bodyPr>
          <a:lstStyle/>
          <a:p>
            <a:pPr algn="l">
              <a:lnSpc>
                <a:spcPts val="9056"/>
              </a:lnSpc>
            </a:pPr>
            <a:r>
              <a:rPr lang="en-US" sz="9738" dirty="0">
                <a:solidFill>
                  <a:srgbClr val="534D4C"/>
                </a:solidFill>
                <a:latin typeface="Klose Slab"/>
                <a:ea typeface="Klose Slab"/>
                <a:cs typeface="Klose Slab"/>
                <a:sym typeface="Klose Slab"/>
              </a:rPr>
              <a:t>AD-HOC INSIGHTS</a:t>
            </a:r>
          </a:p>
        </p:txBody>
      </p:sp>
      <p:sp>
        <p:nvSpPr>
          <p:cNvPr id="16" name="TextBox 16"/>
          <p:cNvSpPr txBox="1"/>
          <p:nvPr/>
        </p:nvSpPr>
        <p:spPr>
          <a:xfrm>
            <a:off x="1390871" y="6858494"/>
            <a:ext cx="3295138" cy="583686"/>
          </a:xfrm>
          <a:prstGeom prst="rect">
            <a:avLst/>
          </a:prstGeom>
        </p:spPr>
        <p:txBody>
          <a:bodyPr lIns="0" tIns="0" rIns="0" bIns="0" rtlCol="0" anchor="t">
            <a:spAutoFit/>
          </a:bodyPr>
          <a:lstStyle/>
          <a:p>
            <a:pPr marL="0" lvl="0" indent="0" algn="l">
              <a:lnSpc>
                <a:spcPts val="4759"/>
              </a:lnSpc>
              <a:spcBef>
                <a:spcPct val="0"/>
              </a:spcBef>
            </a:pPr>
            <a:r>
              <a:rPr lang="en-US" sz="3399" b="1" dirty="0">
                <a:solidFill>
                  <a:srgbClr val="E08765"/>
                </a:solidFill>
                <a:latin typeface="Poppins Bold"/>
                <a:ea typeface="Poppins Bold"/>
                <a:cs typeface="Poppins Bold"/>
                <a:sym typeface="Poppins Bold"/>
              </a:rPr>
              <a:t>Presented by </a:t>
            </a:r>
          </a:p>
        </p:txBody>
      </p:sp>
      <p:sp>
        <p:nvSpPr>
          <p:cNvPr id="17" name="TextBox 17"/>
          <p:cNvSpPr txBox="1"/>
          <p:nvPr/>
        </p:nvSpPr>
        <p:spPr>
          <a:xfrm>
            <a:off x="4759094" y="6860223"/>
            <a:ext cx="6742602" cy="583686"/>
          </a:xfrm>
          <a:prstGeom prst="rect">
            <a:avLst/>
          </a:prstGeom>
        </p:spPr>
        <p:txBody>
          <a:bodyPr lIns="0" tIns="0" rIns="0" bIns="0" rtlCol="0" anchor="t">
            <a:spAutoFit/>
          </a:bodyPr>
          <a:lstStyle/>
          <a:p>
            <a:pPr marL="0" lvl="0" indent="0" algn="l">
              <a:lnSpc>
                <a:spcPts val="4759"/>
              </a:lnSpc>
              <a:spcBef>
                <a:spcPct val="0"/>
              </a:spcBef>
            </a:pPr>
            <a:r>
              <a:rPr lang="en-US" sz="3399" dirty="0">
                <a:solidFill>
                  <a:srgbClr val="000000"/>
                </a:solidFill>
                <a:latin typeface="Poppins"/>
                <a:ea typeface="Poppins"/>
                <a:cs typeface="Poppins"/>
                <a:sym typeface="Poppins"/>
              </a:rPr>
              <a:t>Priyanka Mairal</a:t>
            </a:r>
          </a:p>
        </p:txBody>
      </p:sp>
      <p:sp>
        <p:nvSpPr>
          <p:cNvPr id="18" name="TextBox 18"/>
          <p:cNvSpPr txBox="1"/>
          <p:nvPr/>
        </p:nvSpPr>
        <p:spPr>
          <a:xfrm>
            <a:off x="1390870" y="5742360"/>
            <a:ext cx="8653837" cy="800732"/>
          </a:xfrm>
          <a:prstGeom prst="rect">
            <a:avLst/>
          </a:prstGeom>
        </p:spPr>
        <p:txBody>
          <a:bodyPr wrap="square" lIns="0" tIns="0" rIns="0" bIns="0" rtlCol="0" anchor="t">
            <a:spAutoFit/>
          </a:bodyPr>
          <a:lstStyle/>
          <a:p>
            <a:pPr marL="0" lvl="0" indent="0" algn="l">
              <a:lnSpc>
                <a:spcPts val="2800"/>
              </a:lnSpc>
              <a:spcBef>
                <a:spcPct val="0"/>
              </a:spcBef>
            </a:pPr>
            <a:r>
              <a:rPr lang="en-US" sz="4800" dirty="0">
                <a:solidFill>
                  <a:srgbClr val="000000"/>
                </a:solidFill>
                <a:latin typeface="Poppins"/>
                <a:ea typeface="Poppins"/>
                <a:cs typeface="Poppins"/>
                <a:sym typeface="Poppins"/>
              </a:rPr>
              <a:t>ATLIQ HARDWARE</a:t>
            </a:r>
          </a:p>
          <a:p>
            <a:pPr marL="0" lvl="0" indent="0" algn="l">
              <a:lnSpc>
                <a:spcPts val="2800"/>
              </a:lnSpc>
              <a:spcBef>
                <a:spcPct val="0"/>
              </a:spcBef>
            </a:pPr>
            <a:endParaRPr lang="en-US" sz="4800" dirty="0">
              <a:solidFill>
                <a:srgbClr val="000000"/>
              </a:solidFill>
              <a:latin typeface="Poppins"/>
              <a:ea typeface="Poppins"/>
              <a:cs typeface="Poppins"/>
              <a:sym typeface="Poppins"/>
            </a:endParaRPr>
          </a:p>
        </p:txBody>
      </p:sp>
      <p:pic>
        <p:nvPicPr>
          <p:cNvPr id="21" name="Picture 20" descr="A logo with a black background&#10;&#10;Description automatically generated">
            <a:extLst>
              <a:ext uri="{FF2B5EF4-FFF2-40B4-BE49-F238E27FC236}">
                <a16:creationId xmlns:a16="http://schemas.microsoft.com/office/drawing/2014/main" id="{1E1EAE51-C20F-BFF5-0D17-5E98FFC82B7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6586" y="89365"/>
            <a:ext cx="1608567" cy="1574107"/>
          </a:xfrm>
          <a:prstGeom prst="rect">
            <a:avLst/>
          </a:prstGeom>
        </p:spPr>
      </p:pic>
      <p:pic>
        <p:nvPicPr>
          <p:cNvPr id="23" name="Picture 22" descr="A white circle with blue text&#10;&#10;Description automatically generated">
            <a:extLst>
              <a:ext uri="{FF2B5EF4-FFF2-40B4-BE49-F238E27FC236}">
                <a16:creationId xmlns:a16="http://schemas.microsoft.com/office/drawing/2014/main" id="{8831B2D4-D5E9-6E22-FF8C-D4C599F7922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230600" y="89365"/>
            <a:ext cx="1810059" cy="18100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5F1"/>
        </a:solidFill>
        <a:effectLst/>
      </p:bgPr>
    </p:bg>
    <p:spTree>
      <p:nvGrpSpPr>
        <p:cNvPr id="1" name=""/>
        <p:cNvGrpSpPr/>
        <p:nvPr/>
      </p:nvGrpSpPr>
      <p:grpSpPr>
        <a:xfrm>
          <a:off x="0" y="0"/>
          <a:ext cx="0" cy="0"/>
          <a:chOff x="0" y="0"/>
          <a:chExt cx="0" cy="0"/>
        </a:xfrm>
      </p:grpSpPr>
      <p:sp>
        <p:nvSpPr>
          <p:cNvPr id="14" name="TextBox 14"/>
          <p:cNvSpPr txBox="1"/>
          <p:nvPr/>
        </p:nvSpPr>
        <p:spPr>
          <a:xfrm>
            <a:off x="3137900" y="-2804334"/>
            <a:ext cx="4781160" cy="5194914"/>
          </a:xfrm>
          <a:prstGeom prst="rect">
            <a:avLst/>
          </a:prstGeom>
        </p:spPr>
        <p:txBody>
          <a:bodyPr lIns="50800" tIns="50800" rIns="50800" bIns="50800" rtlCol="0" anchor="ctr"/>
          <a:lstStyle/>
          <a:p>
            <a:pPr algn="ctr">
              <a:lnSpc>
                <a:spcPts val="3080"/>
              </a:lnSpc>
            </a:pPr>
            <a:endParaRPr/>
          </a:p>
        </p:txBody>
      </p:sp>
      <p:sp>
        <p:nvSpPr>
          <p:cNvPr id="15" name="Freeform 15"/>
          <p:cNvSpPr/>
          <p:nvPr/>
        </p:nvSpPr>
        <p:spPr>
          <a:xfrm>
            <a:off x="14702535" y="3238537"/>
            <a:ext cx="4050971" cy="9603595"/>
          </a:xfrm>
          <a:custGeom>
            <a:avLst/>
            <a:gdLst/>
            <a:ahLst/>
            <a:cxnLst/>
            <a:rect l="l" t="t" r="r" b="b"/>
            <a:pathLst>
              <a:path w="4050971" h="9603595">
                <a:moveTo>
                  <a:pt x="0" y="0"/>
                </a:moveTo>
                <a:lnTo>
                  <a:pt x="4050971" y="0"/>
                </a:lnTo>
                <a:lnTo>
                  <a:pt x="4050971" y="9603595"/>
                </a:lnTo>
                <a:lnTo>
                  <a:pt x="0" y="96035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6" name="TextBox 16"/>
          <p:cNvSpPr txBox="1"/>
          <p:nvPr/>
        </p:nvSpPr>
        <p:spPr>
          <a:xfrm>
            <a:off x="245622" y="2550266"/>
            <a:ext cx="5282435" cy="2462213"/>
          </a:xfrm>
          <a:prstGeom prst="rect">
            <a:avLst/>
          </a:prstGeom>
        </p:spPr>
        <p:txBody>
          <a:bodyPr lIns="0" tIns="0" rIns="0" bIns="0" rtlCol="0" anchor="t">
            <a:spAutoFit/>
          </a:bodyPr>
          <a:lstStyle/>
          <a:p>
            <a:pPr marL="0" lvl="0" indent="0" algn="l">
              <a:lnSpc>
                <a:spcPts val="6381"/>
              </a:lnSpc>
            </a:pPr>
            <a:r>
              <a:rPr lang="en-US" sz="6861" dirty="0">
                <a:solidFill>
                  <a:srgbClr val="534D4C"/>
                </a:solidFill>
                <a:latin typeface="Klose Slab"/>
                <a:ea typeface="Klose Slab"/>
                <a:cs typeface="Klose Slab"/>
                <a:sym typeface="Klose Slab"/>
              </a:rPr>
              <a:t>ATLIQ’s </a:t>
            </a:r>
          </a:p>
          <a:p>
            <a:pPr marL="0" lvl="0" indent="0" algn="l">
              <a:lnSpc>
                <a:spcPts val="6381"/>
              </a:lnSpc>
            </a:pPr>
            <a:r>
              <a:rPr lang="en-US" sz="6861" dirty="0">
                <a:solidFill>
                  <a:srgbClr val="534D4C"/>
                </a:solidFill>
                <a:latin typeface="Klose Slab"/>
                <a:ea typeface="Klose Slab"/>
                <a:cs typeface="Klose Slab"/>
                <a:sym typeface="Klose Slab"/>
              </a:rPr>
              <a:t>DATA MODEL</a:t>
            </a:r>
          </a:p>
        </p:txBody>
      </p:sp>
      <p:sp>
        <p:nvSpPr>
          <p:cNvPr id="25" name="TextBox 25"/>
          <p:cNvSpPr txBox="1"/>
          <p:nvPr/>
        </p:nvSpPr>
        <p:spPr>
          <a:xfrm>
            <a:off x="216799" y="5145089"/>
            <a:ext cx="4949851" cy="701282"/>
          </a:xfrm>
          <a:prstGeom prst="rect">
            <a:avLst/>
          </a:prstGeom>
        </p:spPr>
        <p:txBody>
          <a:bodyPr lIns="0" tIns="0" rIns="0" bIns="0" rtlCol="0" anchor="t">
            <a:spAutoFit/>
          </a:bodyPr>
          <a:lstStyle/>
          <a:p>
            <a:pPr marL="0" lvl="0" indent="0" algn="l">
              <a:lnSpc>
                <a:spcPts val="2842"/>
              </a:lnSpc>
              <a:spcBef>
                <a:spcPct val="0"/>
              </a:spcBef>
            </a:pPr>
            <a:r>
              <a:rPr lang="en-US" sz="2030" dirty="0" err="1">
                <a:solidFill>
                  <a:srgbClr val="000000"/>
                </a:solidFill>
                <a:latin typeface="Poppins"/>
                <a:ea typeface="Poppins"/>
                <a:cs typeface="Poppins"/>
                <a:sym typeface="Poppins"/>
              </a:rPr>
              <a:t>Atliq</a:t>
            </a:r>
            <a:r>
              <a:rPr lang="en-US" sz="2030" dirty="0">
                <a:solidFill>
                  <a:srgbClr val="000000"/>
                </a:solidFill>
                <a:latin typeface="Poppins"/>
                <a:ea typeface="Poppins"/>
                <a:cs typeface="Poppins"/>
                <a:sym typeface="Poppins"/>
              </a:rPr>
              <a:t> consist of fact tables and dimension tables in dataset </a:t>
            </a:r>
          </a:p>
        </p:txBody>
      </p:sp>
      <p:sp>
        <p:nvSpPr>
          <p:cNvPr id="26" name="TextBox 26"/>
          <p:cNvSpPr txBox="1"/>
          <p:nvPr/>
        </p:nvSpPr>
        <p:spPr>
          <a:xfrm>
            <a:off x="1028700" y="8761248"/>
            <a:ext cx="3613274" cy="323612"/>
          </a:xfrm>
          <a:prstGeom prst="rect">
            <a:avLst/>
          </a:prstGeom>
        </p:spPr>
        <p:txBody>
          <a:bodyPr lIns="0" tIns="0" rIns="0" bIns="0" rtlCol="0" anchor="t">
            <a:spAutoFit/>
          </a:bodyPr>
          <a:lstStyle/>
          <a:p>
            <a:pPr marL="0" lvl="0" indent="0" algn="ctr">
              <a:lnSpc>
                <a:spcPts val="2569"/>
              </a:lnSpc>
              <a:spcBef>
                <a:spcPct val="0"/>
              </a:spcBef>
            </a:pPr>
            <a:r>
              <a:rPr lang="en-US" sz="1835">
                <a:solidFill>
                  <a:srgbClr val="FFFEFA"/>
                </a:solidFill>
                <a:latin typeface="Poppins"/>
                <a:ea typeface="Poppins"/>
                <a:cs typeface="Poppins"/>
                <a:sym typeface="Poppins"/>
              </a:rPr>
              <a:t>www.reallygreatsite.com</a:t>
            </a:r>
          </a:p>
        </p:txBody>
      </p:sp>
      <p:sp>
        <p:nvSpPr>
          <p:cNvPr id="44" name="Freeform 44"/>
          <p:cNvSpPr/>
          <p:nvPr/>
        </p:nvSpPr>
        <p:spPr>
          <a:xfrm rot="527281">
            <a:off x="4386615" y="3482549"/>
            <a:ext cx="510718" cy="597649"/>
          </a:xfrm>
          <a:custGeom>
            <a:avLst/>
            <a:gdLst/>
            <a:ahLst/>
            <a:cxnLst/>
            <a:rect l="l" t="t" r="r" b="b"/>
            <a:pathLst>
              <a:path w="510718" h="597649">
                <a:moveTo>
                  <a:pt x="0" y="0"/>
                </a:moveTo>
                <a:lnTo>
                  <a:pt x="510718" y="0"/>
                </a:lnTo>
                <a:lnTo>
                  <a:pt x="510718" y="597649"/>
                </a:lnTo>
                <a:lnTo>
                  <a:pt x="0" y="597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52" name="Group 51">
            <a:extLst>
              <a:ext uri="{FF2B5EF4-FFF2-40B4-BE49-F238E27FC236}">
                <a16:creationId xmlns:a16="http://schemas.microsoft.com/office/drawing/2014/main" id="{D5F2B19C-3829-1F8A-B35D-ABC561C15260}"/>
              </a:ext>
            </a:extLst>
          </p:cNvPr>
          <p:cNvGrpSpPr/>
          <p:nvPr/>
        </p:nvGrpSpPr>
        <p:grpSpPr>
          <a:xfrm>
            <a:off x="4421185" y="266700"/>
            <a:ext cx="9904415" cy="1189508"/>
            <a:chOff x="4421185" y="266700"/>
            <a:chExt cx="9904415" cy="1189508"/>
          </a:xfrm>
        </p:grpSpPr>
        <p:sp>
          <p:nvSpPr>
            <p:cNvPr id="18" name="TextBox 18"/>
            <p:cNvSpPr txBox="1"/>
            <p:nvPr/>
          </p:nvSpPr>
          <p:spPr>
            <a:xfrm>
              <a:off x="4421185" y="716155"/>
              <a:ext cx="1037609" cy="436017"/>
            </a:xfrm>
            <a:prstGeom prst="rect">
              <a:avLst/>
            </a:prstGeom>
          </p:spPr>
          <p:txBody>
            <a:bodyPr lIns="0" tIns="0" rIns="0" bIns="0" rtlCol="0" anchor="t">
              <a:spAutoFit/>
            </a:bodyPr>
            <a:lstStyle/>
            <a:p>
              <a:pPr marL="0" lvl="0" indent="0" algn="l">
                <a:lnSpc>
                  <a:spcPts val="3411"/>
                </a:lnSpc>
              </a:pPr>
              <a:r>
                <a:rPr lang="en-US" sz="3667" dirty="0">
                  <a:solidFill>
                    <a:srgbClr val="9ABB50"/>
                  </a:solidFill>
                  <a:latin typeface="Klose Slab"/>
                  <a:ea typeface="Klose Slab"/>
                  <a:cs typeface="Klose Slab"/>
                  <a:sym typeface="Klose Slab"/>
                </a:rPr>
                <a:t>01.</a:t>
              </a:r>
            </a:p>
          </p:txBody>
        </p:sp>
        <p:sp>
          <p:nvSpPr>
            <p:cNvPr id="50" name="Flowchart: Terminator 49">
              <a:extLst>
                <a:ext uri="{FF2B5EF4-FFF2-40B4-BE49-F238E27FC236}">
                  <a16:creationId xmlns:a16="http://schemas.microsoft.com/office/drawing/2014/main" id="{868A093F-5BFE-9A4F-31E9-F2A506A38BA1}"/>
                </a:ext>
              </a:extLst>
            </p:cNvPr>
            <p:cNvSpPr/>
            <p:nvPr/>
          </p:nvSpPr>
          <p:spPr>
            <a:xfrm>
              <a:off x="5177358" y="266700"/>
              <a:ext cx="9148242" cy="118950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9D3E22E4-80FD-FEEB-EE2B-4BB9C617C3EB}"/>
                </a:ext>
              </a:extLst>
            </p:cNvPr>
            <p:cNvSpPr txBox="1"/>
            <p:nvPr/>
          </p:nvSpPr>
          <p:spPr>
            <a:xfrm>
              <a:off x="6099196" y="599844"/>
              <a:ext cx="7767619" cy="523220"/>
            </a:xfrm>
            <a:prstGeom prst="rect">
              <a:avLst/>
            </a:prstGeom>
            <a:noFill/>
          </p:spPr>
          <p:txBody>
            <a:bodyPr wrap="square" rtlCol="0">
              <a:spAutoFit/>
            </a:bodyPr>
            <a:lstStyle/>
            <a:p>
              <a:r>
                <a:rPr lang="en-US" sz="2800" b="1" dirty="0" err="1">
                  <a:solidFill>
                    <a:schemeClr val="bg1"/>
                  </a:solidFill>
                </a:rPr>
                <a:t>dim_customer</a:t>
              </a:r>
              <a:r>
                <a:rPr lang="en-US" sz="2800" b="1" dirty="0">
                  <a:solidFill>
                    <a:schemeClr val="bg1"/>
                  </a:solidFill>
                </a:rPr>
                <a:t>: contains customer related data </a:t>
              </a:r>
              <a:endParaRPr lang="en-IN" sz="2800" b="1" dirty="0">
                <a:solidFill>
                  <a:schemeClr val="bg1"/>
                </a:solidFill>
              </a:endParaRPr>
            </a:p>
          </p:txBody>
        </p:sp>
      </p:grpSp>
      <p:grpSp>
        <p:nvGrpSpPr>
          <p:cNvPr id="53" name="Group 52">
            <a:extLst>
              <a:ext uri="{FF2B5EF4-FFF2-40B4-BE49-F238E27FC236}">
                <a16:creationId xmlns:a16="http://schemas.microsoft.com/office/drawing/2014/main" id="{6CE6C3FD-EF04-D911-4216-1A71072CD555}"/>
              </a:ext>
            </a:extLst>
          </p:cNvPr>
          <p:cNvGrpSpPr/>
          <p:nvPr/>
        </p:nvGrpSpPr>
        <p:grpSpPr>
          <a:xfrm>
            <a:off x="4421185" y="1816997"/>
            <a:ext cx="9904415" cy="1189508"/>
            <a:chOff x="4421185" y="266700"/>
            <a:chExt cx="9904415" cy="1189508"/>
          </a:xfrm>
        </p:grpSpPr>
        <p:sp>
          <p:nvSpPr>
            <p:cNvPr id="54" name="TextBox 18">
              <a:extLst>
                <a:ext uri="{FF2B5EF4-FFF2-40B4-BE49-F238E27FC236}">
                  <a16:creationId xmlns:a16="http://schemas.microsoft.com/office/drawing/2014/main" id="{54DDFF06-BCB1-D225-6B39-D445697216BA}"/>
                </a:ext>
              </a:extLst>
            </p:cNvPr>
            <p:cNvSpPr txBox="1"/>
            <p:nvPr/>
          </p:nvSpPr>
          <p:spPr>
            <a:xfrm>
              <a:off x="4421185" y="716155"/>
              <a:ext cx="1037609" cy="436017"/>
            </a:xfrm>
            <a:prstGeom prst="rect">
              <a:avLst/>
            </a:prstGeom>
          </p:spPr>
          <p:txBody>
            <a:bodyPr lIns="0" tIns="0" rIns="0" bIns="0" rtlCol="0" anchor="t">
              <a:spAutoFit/>
            </a:bodyPr>
            <a:lstStyle/>
            <a:p>
              <a:pPr marL="0" lvl="0" indent="0" algn="l">
                <a:lnSpc>
                  <a:spcPts val="3411"/>
                </a:lnSpc>
              </a:pPr>
              <a:r>
                <a:rPr lang="en-US" sz="3667" dirty="0">
                  <a:solidFill>
                    <a:srgbClr val="9ABB50"/>
                  </a:solidFill>
                  <a:latin typeface="Klose Slab"/>
                  <a:ea typeface="Klose Slab"/>
                  <a:cs typeface="Klose Slab"/>
                  <a:sym typeface="Klose Slab"/>
                </a:rPr>
                <a:t>02.</a:t>
              </a:r>
            </a:p>
          </p:txBody>
        </p:sp>
        <p:sp>
          <p:nvSpPr>
            <p:cNvPr id="55" name="Flowchart: Terminator 54">
              <a:extLst>
                <a:ext uri="{FF2B5EF4-FFF2-40B4-BE49-F238E27FC236}">
                  <a16:creationId xmlns:a16="http://schemas.microsoft.com/office/drawing/2014/main" id="{DA37C9E4-7651-0A57-3A7C-A3826DA461EB}"/>
                </a:ext>
              </a:extLst>
            </p:cNvPr>
            <p:cNvSpPr/>
            <p:nvPr/>
          </p:nvSpPr>
          <p:spPr>
            <a:xfrm>
              <a:off x="5177358" y="266700"/>
              <a:ext cx="9148242" cy="118950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TextBox 55">
              <a:extLst>
                <a:ext uri="{FF2B5EF4-FFF2-40B4-BE49-F238E27FC236}">
                  <a16:creationId xmlns:a16="http://schemas.microsoft.com/office/drawing/2014/main" id="{0ECEAE6D-A162-9596-DBD8-CFBFB3AFD40B}"/>
                </a:ext>
              </a:extLst>
            </p:cNvPr>
            <p:cNvSpPr txBox="1"/>
            <p:nvPr/>
          </p:nvSpPr>
          <p:spPr>
            <a:xfrm>
              <a:off x="6099196" y="599844"/>
              <a:ext cx="7767619" cy="523220"/>
            </a:xfrm>
            <a:prstGeom prst="rect">
              <a:avLst/>
            </a:prstGeom>
            <a:noFill/>
          </p:spPr>
          <p:txBody>
            <a:bodyPr wrap="square" rtlCol="0">
              <a:spAutoFit/>
            </a:bodyPr>
            <a:lstStyle/>
            <a:p>
              <a:r>
                <a:rPr lang="en-US" sz="2800" b="1" dirty="0" err="1">
                  <a:solidFill>
                    <a:schemeClr val="bg1"/>
                  </a:solidFill>
                </a:rPr>
                <a:t>dim_product</a:t>
              </a:r>
              <a:r>
                <a:rPr lang="en-US" sz="2800" b="1" dirty="0">
                  <a:solidFill>
                    <a:schemeClr val="bg1"/>
                  </a:solidFill>
                </a:rPr>
                <a:t>: contains product related data </a:t>
              </a:r>
              <a:endParaRPr lang="en-IN" sz="2800" b="1" dirty="0">
                <a:solidFill>
                  <a:schemeClr val="bg1"/>
                </a:solidFill>
              </a:endParaRPr>
            </a:p>
          </p:txBody>
        </p:sp>
      </p:grpSp>
      <p:sp>
        <p:nvSpPr>
          <p:cNvPr id="58" name="TextBox 18">
            <a:extLst>
              <a:ext uri="{FF2B5EF4-FFF2-40B4-BE49-F238E27FC236}">
                <a16:creationId xmlns:a16="http://schemas.microsoft.com/office/drawing/2014/main" id="{179E6ABA-CFF0-BF77-1EEB-C241125D06A6}"/>
              </a:ext>
            </a:extLst>
          </p:cNvPr>
          <p:cNvSpPr txBox="1"/>
          <p:nvPr/>
        </p:nvSpPr>
        <p:spPr>
          <a:xfrm>
            <a:off x="4434632" y="3800037"/>
            <a:ext cx="1037609" cy="436017"/>
          </a:xfrm>
          <a:prstGeom prst="rect">
            <a:avLst/>
          </a:prstGeom>
        </p:spPr>
        <p:txBody>
          <a:bodyPr lIns="0" tIns="0" rIns="0" bIns="0" rtlCol="0" anchor="t">
            <a:spAutoFit/>
          </a:bodyPr>
          <a:lstStyle/>
          <a:p>
            <a:pPr marL="0" lvl="0" indent="0" algn="l">
              <a:lnSpc>
                <a:spcPts val="3411"/>
              </a:lnSpc>
            </a:pPr>
            <a:r>
              <a:rPr lang="en-US" sz="3667" dirty="0">
                <a:solidFill>
                  <a:srgbClr val="9ABB50"/>
                </a:solidFill>
                <a:latin typeface="Klose Slab"/>
                <a:ea typeface="Klose Slab"/>
                <a:cs typeface="Klose Slab"/>
                <a:sym typeface="Klose Slab"/>
              </a:rPr>
              <a:t>03.</a:t>
            </a:r>
          </a:p>
        </p:txBody>
      </p:sp>
      <p:sp>
        <p:nvSpPr>
          <p:cNvPr id="59" name="Flowchart: Terminator 58">
            <a:extLst>
              <a:ext uri="{FF2B5EF4-FFF2-40B4-BE49-F238E27FC236}">
                <a16:creationId xmlns:a16="http://schemas.microsoft.com/office/drawing/2014/main" id="{5FA63974-D989-A8D5-E0A8-37C1C7B7E13F}"/>
              </a:ext>
            </a:extLst>
          </p:cNvPr>
          <p:cNvSpPr/>
          <p:nvPr/>
        </p:nvSpPr>
        <p:spPr>
          <a:xfrm>
            <a:off x="5190805" y="3350582"/>
            <a:ext cx="9148242" cy="118950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TextBox 59">
            <a:extLst>
              <a:ext uri="{FF2B5EF4-FFF2-40B4-BE49-F238E27FC236}">
                <a16:creationId xmlns:a16="http://schemas.microsoft.com/office/drawing/2014/main" id="{F42AC7DE-A6C8-495B-1BA2-ADDD942A02EA}"/>
              </a:ext>
            </a:extLst>
          </p:cNvPr>
          <p:cNvSpPr txBox="1"/>
          <p:nvPr/>
        </p:nvSpPr>
        <p:spPr>
          <a:xfrm>
            <a:off x="6110169" y="3497853"/>
            <a:ext cx="7767619" cy="954107"/>
          </a:xfrm>
          <a:prstGeom prst="rect">
            <a:avLst/>
          </a:prstGeom>
          <a:noFill/>
        </p:spPr>
        <p:txBody>
          <a:bodyPr wrap="square" rtlCol="0">
            <a:spAutoFit/>
          </a:bodyPr>
          <a:lstStyle/>
          <a:p>
            <a:r>
              <a:rPr lang="en-US" sz="2800" b="1" dirty="0" err="1">
                <a:solidFill>
                  <a:schemeClr val="bg1"/>
                </a:solidFill>
              </a:rPr>
              <a:t>fact_gross_price</a:t>
            </a:r>
            <a:r>
              <a:rPr lang="en-US" sz="2800" b="1" dirty="0">
                <a:solidFill>
                  <a:schemeClr val="bg1"/>
                </a:solidFill>
              </a:rPr>
              <a:t>: contains gross price information for each product</a:t>
            </a:r>
            <a:endParaRPr lang="en-IN" sz="2800" b="1" dirty="0">
              <a:solidFill>
                <a:schemeClr val="bg1"/>
              </a:solidFill>
            </a:endParaRPr>
          </a:p>
        </p:txBody>
      </p:sp>
      <p:sp>
        <p:nvSpPr>
          <p:cNvPr id="62" name="TextBox 18">
            <a:extLst>
              <a:ext uri="{FF2B5EF4-FFF2-40B4-BE49-F238E27FC236}">
                <a16:creationId xmlns:a16="http://schemas.microsoft.com/office/drawing/2014/main" id="{8E461170-F69C-9375-C1D2-5195720AAF20}"/>
              </a:ext>
            </a:extLst>
          </p:cNvPr>
          <p:cNvSpPr txBox="1"/>
          <p:nvPr/>
        </p:nvSpPr>
        <p:spPr>
          <a:xfrm>
            <a:off x="4379817" y="5439000"/>
            <a:ext cx="1037609" cy="436017"/>
          </a:xfrm>
          <a:prstGeom prst="rect">
            <a:avLst/>
          </a:prstGeom>
        </p:spPr>
        <p:txBody>
          <a:bodyPr lIns="0" tIns="0" rIns="0" bIns="0" rtlCol="0" anchor="t">
            <a:spAutoFit/>
          </a:bodyPr>
          <a:lstStyle/>
          <a:p>
            <a:pPr marL="0" lvl="0" indent="0" algn="l">
              <a:lnSpc>
                <a:spcPts val="3411"/>
              </a:lnSpc>
            </a:pPr>
            <a:r>
              <a:rPr lang="en-US" sz="3667" dirty="0">
                <a:solidFill>
                  <a:srgbClr val="9ABB50"/>
                </a:solidFill>
                <a:latin typeface="Klose Slab"/>
                <a:ea typeface="Klose Slab"/>
                <a:cs typeface="Klose Slab"/>
                <a:sym typeface="Klose Slab"/>
              </a:rPr>
              <a:t>04.</a:t>
            </a:r>
          </a:p>
        </p:txBody>
      </p:sp>
      <p:sp>
        <p:nvSpPr>
          <p:cNvPr id="63" name="Flowchart: Terminator 62">
            <a:extLst>
              <a:ext uri="{FF2B5EF4-FFF2-40B4-BE49-F238E27FC236}">
                <a16:creationId xmlns:a16="http://schemas.microsoft.com/office/drawing/2014/main" id="{0A2C566E-C1B3-C24E-8D45-07CF529ADC64}"/>
              </a:ext>
            </a:extLst>
          </p:cNvPr>
          <p:cNvSpPr/>
          <p:nvPr/>
        </p:nvSpPr>
        <p:spPr>
          <a:xfrm>
            <a:off x="5135990" y="4989545"/>
            <a:ext cx="9148242" cy="118950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C1E19E9E-B23A-F3D6-8F55-1893769C4B7C}"/>
              </a:ext>
            </a:extLst>
          </p:cNvPr>
          <p:cNvSpPr txBox="1"/>
          <p:nvPr/>
        </p:nvSpPr>
        <p:spPr>
          <a:xfrm>
            <a:off x="6057828" y="5132897"/>
            <a:ext cx="7767619" cy="954107"/>
          </a:xfrm>
          <a:prstGeom prst="rect">
            <a:avLst/>
          </a:prstGeom>
          <a:noFill/>
        </p:spPr>
        <p:txBody>
          <a:bodyPr wrap="square" rtlCol="0">
            <a:spAutoFit/>
          </a:bodyPr>
          <a:lstStyle/>
          <a:p>
            <a:r>
              <a:rPr lang="en-US" sz="2800" b="1" dirty="0" err="1">
                <a:solidFill>
                  <a:schemeClr val="bg1"/>
                </a:solidFill>
              </a:rPr>
              <a:t>fact_manufacturing_cost</a:t>
            </a:r>
            <a:r>
              <a:rPr lang="en-US" sz="2800" b="1" dirty="0">
                <a:solidFill>
                  <a:schemeClr val="bg1"/>
                </a:solidFill>
              </a:rPr>
              <a:t>: contains the production cost of each product</a:t>
            </a:r>
            <a:endParaRPr lang="en-IN" sz="2800" b="1" dirty="0">
              <a:solidFill>
                <a:schemeClr val="bg1"/>
              </a:solidFill>
            </a:endParaRPr>
          </a:p>
        </p:txBody>
      </p:sp>
      <p:sp>
        <p:nvSpPr>
          <p:cNvPr id="66" name="TextBox 18">
            <a:extLst>
              <a:ext uri="{FF2B5EF4-FFF2-40B4-BE49-F238E27FC236}">
                <a16:creationId xmlns:a16="http://schemas.microsoft.com/office/drawing/2014/main" id="{13EBF685-F5A4-674F-F63C-56B0318FA079}"/>
              </a:ext>
            </a:extLst>
          </p:cNvPr>
          <p:cNvSpPr txBox="1"/>
          <p:nvPr/>
        </p:nvSpPr>
        <p:spPr>
          <a:xfrm>
            <a:off x="4379817" y="7077963"/>
            <a:ext cx="1037609" cy="436017"/>
          </a:xfrm>
          <a:prstGeom prst="rect">
            <a:avLst/>
          </a:prstGeom>
        </p:spPr>
        <p:txBody>
          <a:bodyPr lIns="0" tIns="0" rIns="0" bIns="0" rtlCol="0" anchor="t">
            <a:spAutoFit/>
          </a:bodyPr>
          <a:lstStyle/>
          <a:p>
            <a:pPr marL="0" lvl="0" indent="0" algn="l">
              <a:lnSpc>
                <a:spcPts val="3411"/>
              </a:lnSpc>
            </a:pPr>
            <a:r>
              <a:rPr lang="en-US" sz="3667" dirty="0">
                <a:solidFill>
                  <a:srgbClr val="9ABB50"/>
                </a:solidFill>
                <a:latin typeface="Klose Slab"/>
                <a:ea typeface="Klose Slab"/>
                <a:cs typeface="Klose Slab"/>
                <a:sym typeface="Klose Slab"/>
              </a:rPr>
              <a:t>05.</a:t>
            </a:r>
          </a:p>
        </p:txBody>
      </p:sp>
      <p:sp>
        <p:nvSpPr>
          <p:cNvPr id="67" name="Flowchart: Terminator 66">
            <a:extLst>
              <a:ext uri="{FF2B5EF4-FFF2-40B4-BE49-F238E27FC236}">
                <a16:creationId xmlns:a16="http://schemas.microsoft.com/office/drawing/2014/main" id="{7A2BFB18-DF51-4F00-B02D-7D52F57E928B}"/>
              </a:ext>
            </a:extLst>
          </p:cNvPr>
          <p:cNvSpPr/>
          <p:nvPr/>
        </p:nvSpPr>
        <p:spPr>
          <a:xfrm>
            <a:off x="5135990" y="6628508"/>
            <a:ext cx="9148242" cy="118950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8BB74CA1-4700-ABF9-ECC7-F19D9C72D184}"/>
              </a:ext>
            </a:extLst>
          </p:cNvPr>
          <p:cNvSpPr txBox="1"/>
          <p:nvPr/>
        </p:nvSpPr>
        <p:spPr>
          <a:xfrm>
            <a:off x="6057828" y="6798084"/>
            <a:ext cx="7767619" cy="954107"/>
          </a:xfrm>
          <a:prstGeom prst="rect">
            <a:avLst/>
          </a:prstGeom>
          <a:noFill/>
        </p:spPr>
        <p:txBody>
          <a:bodyPr wrap="square" rtlCol="0">
            <a:spAutoFit/>
          </a:bodyPr>
          <a:lstStyle/>
          <a:p>
            <a:r>
              <a:rPr lang="en-US" sz="2800" b="1" dirty="0" err="1">
                <a:solidFill>
                  <a:schemeClr val="bg1"/>
                </a:solidFill>
              </a:rPr>
              <a:t>fact_preinvoice_deductions</a:t>
            </a:r>
            <a:r>
              <a:rPr lang="en-US" sz="2800" b="1" dirty="0">
                <a:solidFill>
                  <a:schemeClr val="bg1"/>
                </a:solidFill>
              </a:rPr>
              <a:t>: contains </a:t>
            </a:r>
            <a:r>
              <a:rPr lang="en-US" sz="2800" b="1" dirty="0" err="1">
                <a:solidFill>
                  <a:schemeClr val="bg1"/>
                </a:solidFill>
              </a:rPr>
              <a:t>preinvoice</a:t>
            </a:r>
            <a:r>
              <a:rPr lang="en-US" sz="2800" b="1" dirty="0">
                <a:solidFill>
                  <a:schemeClr val="bg1"/>
                </a:solidFill>
              </a:rPr>
              <a:t> deductions information for each product</a:t>
            </a:r>
            <a:endParaRPr lang="en-IN" sz="2800" b="1" dirty="0">
              <a:solidFill>
                <a:schemeClr val="bg1"/>
              </a:solidFill>
            </a:endParaRPr>
          </a:p>
        </p:txBody>
      </p:sp>
      <p:sp>
        <p:nvSpPr>
          <p:cNvPr id="70" name="TextBox 18">
            <a:extLst>
              <a:ext uri="{FF2B5EF4-FFF2-40B4-BE49-F238E27FC236}">
                <a16:creationId xmlns:a16="http://schemas.microsoft.com/office/drawing/2014/main" id="{DFBC62A0-A338-976D-2998-654977FBE69B}"/>
              </a:ext>
            </a:extLst>
          </p:cNvPr>
          <p:cNvSpPr txBox="1"/>
          <p:nvPr/>
        </p:nvSpPr>
        <p:spPr>
          <a:xfrm>
            <a:off x="4425667" y="8657786"/>
            <a:ext cx="1037609" cy="436017"/>
          </a:xfrm>
          <a:prstGeom prst="rect">
            <a:avLst/>
          </a:prstGeom>
        </p:spPr>
        <p:txBody>
          <a:bodyPr lIns="0" tIns="0" rIns="0" bIns="0" rtlCol="0" anchor="t">
            <a:spAutoFit/>
          </a:bodyPr>
          <a:lstStyle/>
          <a:p>
            <a:pPr marL="0" lvl="0" indent="0" algn="l">
              <a:lnSpc>
                <a:spcPts val="3411"/>
              </a:lnSpc>
            </a:pPr>
            <a:r>
              <a:rPr lang="en-US" sz="3667" dirty="0">
                <a:solidFill>
                  <a:srgbClr val="9ABB50"/>
                </a:solidFill>
                <a:latin typeface="Klose Slab"/>
                <a:ea typeface="Klose Slab"/>
                <a:cs typeface="Klose Slab"/>
                <a:sym typeface="Klose Slab"/>
              </a:rPr>
              <a:t>06.</a:t>
            </a:r>
          </a:p>
        </p:txBody>
      </p:sp>
      <p:sp>
        <p:nvSpPr>
          <p:cNvPr id="71" name="Flowchart: Terminator 70">
            <a:extLst>
              <a:ext uri="{FF2B5EF4-FFF2-40B4-BE49-F238E27FC236}">
                <a16:creationId xmlns:a16="http://schemas.microsoft.com/office/drawing/2014/main" id="{70818E67-76D4-350C-A2E8-4A1FE584E9CC}"/>
              </a:ext>
            </a:extLst>
          </p:cNvPr>
          <p:cNvSpPr/>
          <p:nvPr/>
        </p:nvSpPr>
        <p:spPr>
          <a:xfrm>
            <a:off x="5181840" y="8208331"/>
            <a:ext cx="9148242" cy="118950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5BC27266-A601-A49E-0A48-B93A1627AD3B}"/>
              </a:ext>
            </a:extLst>
          </p:cNvPr>
          <p:cNvSpPr txBox="1"/>
          <p:nvPr/>
        </p:nvSpPr>
        <p:spPr>
          <a:xfrm>
            <a:off x="6101204" y="8326031"/>
            <a:ext cx="7767619" cy="954107"/>
          </a:xfrm>
          <a:prstGeom prst="rect">
            <a:avLst/>
          </a:prstGeom>
          <a:noFill/>
        </p:spPr>
        <p:txBody>
          <a:bodyPr wrap="square" rtlCol="0">
            <a:spAutoFit/>
          </a:bodyPr>
          <a:lstStyle/>
          <a:p>
            <a:r>
              <a:rPr lang="en-US" sz="2800" b="1" dirty="0" err="1">
                <a:solidFill>
                  <a:schemeClr val="bg1"/>
                </a:solidFill>
              </a:rPr>
              <a:t>fact_sales_monthly</a:t>
            </a:r>
            <a:r>
              <a:rPr lang="en-US" sz="2800" b="1" dirty="0">
                <a:solidFill>
                  <a:schemeClr val="bg1"/>
                </a:solidFill>
              </a:rPr>
              <a:t>: contains monthly sales data for each product</a:t>
            </a:r>
            <a:endParaRPr lang="en-IN" sz="2800" b="1"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5F1"/>
        </a:solidFill>
        <a:effectLst/>
      </p:bgPr>
    </p:bg>
    <p:spTree>
      <p:nvGrpSpPr>
        <p:cNvPr id="1" name=""/>
        <p:cNvGrpSpPr/>
        <p:nvPr/>
      </p:nvGrpSpPr>
      <p:grpSpPr>
        <a:xfrm>
          <a:off x="0" y="0"/>
          <a:ext cx="0" cy="0"/>
          <a:chOff x="0" y="0"/>
          <a:chExt cx="0" cy="0"/>
        </a:xfrm>
      </p:grpSpPr>
      <p:sp>
        <p:nvSpPr>
          <p:cNvPr id="2" name="Freeform 2"/>
          <p:cNvSpPr/>
          <p:nvPr/>
        </p:nvSpPr>
        <p:spPr>
          <a:xfrm>
            <a:off x="10077934" y="3046418"/>
            <a:ext cx="7181366" cy="6211882"/>
          </a:xfrm>
          <a:custGeom>
            <a:avLst/>
            <a:gdLst/>
            <a:ahLst/>
            <a:cxnLst/>
            <a:rect l="l" t="t" r="r" b="b"/>
            <a:pathLst>
              <a:path w="7181366" h="6211882">
                <a:moveTo>
                  <a:pt x="0" y="0"/>
                </a:moveTo>
                <a:lnTo>
                  <a:pt x="7181366" y="0"/>
                </a:lnTo>
                <a:lnTo>
                  <a:pt x="7181366" y="6211882"/>
                </a:lnTo>
                <a:lnTo>
                  <a:pt x="0" y="62118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4065311" y="-1892555"/>
            <a:ext cx="7998495" cy="7928508"/>
          </a:xfrm>
          <a:custGeom>
            <a:avLst/>
            <a:gdLst/>
            <a:ahLst/>
            <a:cxnLst/>
            <a:rect l="l" t="t" r="r" b="b"/>
            <a:pathLst>
              <a:path w="7998495" h="7928508">
                <a:moveTo>
                  <a:pt x="0" y="0"/>
                </a:moveTo>
                <a:lnTo>
                  <a:pt x="7998494" y="0"/>
                </a:lnTo>
                <a:lnTo>
                  <a:pt x="7998494" y="7928508"/>
                </a:lnTo>
                <a:lnTo>
                  <a:pt x="0" y="79285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028700" y="4121900"/>
            <a:ext cx="7213478" cy="1923604"/>
          </a:xfrm>
          <a:prstGeom prst="rect">
            <a:avLst/>
          </a:prstGeom>
        </p:spPr>
        <p:txBody>
          <a:bodyPr lIns="0" tIns="0" rIns="0" bIns="0" rtlCol="0" anchor="t">
            <a:spAutoFit/>
          </a:bodyPr>
          <a:lstStyle/>
          <a:p>
            <a:pPr marL="0" lvl="0" indent="0" algn="l">
              <a:lnSpc>
                <a:spcPts val="7528"/>
              </a:lnSpc>
            </a:pPr>
            <a:r>
              <a:rPr lang="en-US" sz="8094" dirty="0">
                <a:solidFill>
                  <a:srgbClr val="534D4C"/>
                </a:solidFill>
                <a:latin typeface="Klose Slab"/>
                <a:ea typeface="Klose Slab"/>
                <a:cs typeface="Klose Slab"/>
                <a:sym typeface="Klose Slab"/>
              </a:rPr>
              <a:t>AD-HOC REQUESTS</a:t>
            </a:r>
          </a:p>
        </p:txBody>
      </p:sp>
      <p:grpSp>
        <p:nvGrpSpPr>
          <p:cNvPr id="5" name="Group 5"/>
          <p:cNvGrpSpPr/>
          <p:nvPr/>
        </p:nvGrpSpPr>
        <p:grpSpPr>
          <a:xfrm>
            <a:off x="3933183" y="7165496"/>
            <a:ext cx="4558771" cy="455877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12" name="TextBox 12"/>
          <p:cNvSpPr txBox="1"/>
          <p:nvPr/>
        </p:nvSpPr>
        <p:spPr>
          <a:xfrm>
            <a:off x="993590" y="8724751"/>
            <a:ext cx="3830116" cy="349700"/>
          </a:xfrm>
          <a:prstGeom prst="rect">
            <a:avLst/>
          </a:prstGeom>
        </p:spPr>
        <p:txBody>
          <a:bodyPr lIns="0" tIns="0" rIns="0" bIns="0" rtlCol="0" anchor="t">
            <a:spAutoFit/>
          </a:bodyPr>
          <a:lstStyle/>
          <a:p>
            <a:pPr marL="0" lvl="0" indent="0" algn="ctr">
              <a:lnSpc>
                <a:spcPts val="2723"/>
              </a:lnSpc>
              <a:spcBef>
                <a:spcPct val="0"/>
              </a:spcBef>
            </a:pPr>
            <a:r>
              <a:rPr lang="en-US" sz="1945">
                <a:solidFill>
                  <a:srgbClr val="FFFEFA"/>
                </a:solidFill>
                <a:latin typeface="Poppins"/>
                <a:ea typeface="Poppins"/>
                <a:cs typeface="Poppins"/>
                <a:sym typeface="Poppins"/>
              </a:rPr>
              <a:t>www.reallygreatsite.com</a:t>
            </a:r>
          </a:p>
        </p:txBody>
      </p:sp>
      <p:sp>
        <p:nvSpPr>
          <p:cNvPr id="16" name="TextBox 16"/>
          <p:cNvSpPr txBox="1"/>
          <p:nvPr/>
        </p:nvSpPr>
        <p:spPr>
          <a:xfrm>
            <a:off x="9828943" y="4062949"/>
            <a:ext cx="1814606" cy="616863"/>
          </a:xfrm>
          <a:prstGeom prst="rect">
            <a:avLst/>
          </a:prstGeom>
        </p:spPr>
        <p:txBody>
          <a:bodyPr lIns="0" tIns="0" rIns="0" bIns="0" rtlCol="0" anchor="t">
            <a:spAutoFit/>
          </a:bodyPr>
          <a:lstStyle/>
          <a:p>
            <a:pPr marL="0" lvl="0" indent="0" algn="ctr">
              <a:lnSpc>
                <a:spcPts val="4846"/>
              </a:lnSpc>
              <a:spcBef>
                <a:spcPct val="0"/>
              </a:spcBef>
            </a:pPr>
            <a:r>
              <a:rPr lang="en-US" sz="3461">
                <a:solidFill>
                  <a:srgbClr val="000000"/>
                </a:solidFill>
                <a:latin typeface="Poppins"/>
                <a:ea typeface="Poppins"/>
                <a:cs typeface="Poppins"/>
                <a:sym typeface="Poppins"/>
              </a:rPr>
              <a:t>55%</a:t>
            </a:r>
          </a:p>
        </p:txBody>
      </p:sp>
      <p:sp>
        <p:nvSpPr>
          <p:cNvPr id="17" name="TextBox 17"/>
          <p:cNvSpPr txBox="1"/>
          <p:nvPr/>
        </p:nvSpPr>
        <p:spPr>
          <a:xfrm>
            <a:off x="13706649" y="4062949"/>
            <a:ext cx="1814606" cy="616863"/>
          </a:xfrm>
          <a:prstGeom prst="rect">
            <a:avLst/>
          </a:prstGeom>
        </p:spPr>
        <p:txBody>
          <a:bodyPr lIns="0" tIns="0" rIns="0" bIns="0" rtlCol="0" anchor="t">
            <a:spAutoFit/>
          </a:bodyPr>
          <a:lstStyle/>
          <a:p>
            <a:pPr marL="0" lvl="0" indent="0" algn="ctr">
              <a:lnSpc>
                <a:spcPts val="4846"/>
              </a:lnSpc>
              <a:spcBef>
                <a:spcPct val="0"/>
              </a:spcBef>
            </a:pPr>
            <a:r>
              <a:rPr lang="en-US" sz="3461">
                <a:solidFill>
                  <a:srgbClr val="000000"/>
                </a:solidFill>
                <a:latin typeface="Poppins"/>
                <a:ea typeface="Poppins"/>
                <a:cs typeface="Poppins"/>
                <a:sym typeface="Poppins"/>
              </a:rPr>
              <a:t>49%</a:t>
            </a:r>
          </a:p>
        </p:txBody>
      </p:sp>
      <p:sp>
        <p:nvSpPr>
          <p:cNvPr id="18" name="TextBox 18"/>
          <p:cNvSpPr txBox="1"/>
          <p:nvPr/>
        </p:nvSpPr>
        <p:spPr>
          <a:xfrm>
            <a:off x="11741948" y="2356965"/>
            <a:ext cx="1814606" cy="616863"/>
          </a:xfrm>
          <a:prstGeom prst="rect">
            <a:avLst/>
          </a:prstGeom>
        </p:spPr>
        <p:txBody>
          <a:bodyPr lIns="0" tIns="0" rIns="0" bIns="0" rtlCol="0" anchor="t">
            <a:spAutoFit/>
          </a:bodyPr>
          <a:lstStyle/>
          <a:p>
            <a:pPr marL="0" lvl="0" indent="0" algn="ctr">
              <a:lnSpc>
                <a:spcPts val="4846"/>
              </a:lnSpc>
              <a:spcBef>
                <a:spcPct val="0"/>
              </a:spcBef>
            </a:pPr>
            <a:r>
              <a:rPr lang="en-US" sz="3461">
                <a:solidFill>
                  <a:srgbClr val="000000"/>
                </a:solidFill>
                <a:latin typeface="Poppins"/>
                <a:ea typeface="Poppins"/>
                <a:cs typeface="Poppins"/>
                <a:sym typeface="Poppins"/>
              </a:rPr>
              <a:t>65%</a:t>
            </a:r>
          </a:p>
        </p:txBody>
      </p:sp>
      <p:sp>
        <p:nvSpPr>
          <p:cNvPr id="19" name="TextBox 19"/>
          <p:cNvSpPr txBox="1"/>
          <p:nvPr/>
        </p:nvSpPr>
        <p:spPr>
          <a:xfrm>
            <a:off x="15671349" y="2356965"/>
            <a:ext cx="1814606" cy="616863"/>
          </a:xfrm>
          <a:prstGeom prst="rect">
            <a:avLst/>
          </a:prstGeom>
        </p:spPr>
        <p:txBody>
          <a:bodyPr lIns="0" tIns="0" rIns="0" bIns="0" rtlCol="0" anchor="t">
            <a:spAutoFit/>
          </a:bodyPr>
          <a:lstStyle/>
          <a:p>
            <a:pPr marL="0" lvl="0" indent="0" algn="ctr">
              <a:lnSpc>
                <a:spcPts val="4846"/>
              </a:lnSpc>
              <a:spcBef>
                <a:spcPct val="0"/>
              </a:spcBef>
            </a:pPr>
            <a:r>
              <a:rPr lang="en-US" sz="3461">
                <a:solidFill>
                  <a:srgbClr val="000000"/>
                </a:solidFill>
                <a:latin typeface="Poppins"/>
                <a:ea typeface="Poppins"/>
                <a:cs typeface="Poppins"/>
                <a:sym typeface="Poppins"/>
              </a:rPr>
              <a:t>70%</a:t>
            </a:r>
          </a:p>
        </p:txBody>
      </p:sp>
      <p:grpSp>
        <p:nvGrpSpPr>
          <p:cNvPr id="20" name="Group 20"/>
          <p:cNvGrpSpPr/>
          <p:nvPr/>
        </p:nvGrpSpPr>
        <p:grpSpPr>
          <a:xfrm rot="3254">
            <a:off x="4695095" y="1140027"/>
            <a:ext cx="1251182" cy="125118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5B2"/>
            </a:solidFill>
          </p:spPr>
          <p:txBody>
            <a:bodyPr/>
            <a:lstStyle/>
            <a:p>
              <a:endParaRPr lang="en-IN"/>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23" name="Freeform 23"/>
          <p:cNvSpPr/>
          <p:nvPr/>
        </p:nvSpPr>
        <p:spPr>
          <a:xfrm rot="3254">
            <a:off x="4980983" y="1421535"/>
            <a:ext cx="679407" cy="688165"/>
          </a:xfrm>
          <a:custGeom>
            <a:avLst/>
            <a:gdLst/>
            <a:ahLst/>
            <a:cxnLst/>
            <a:rect l="l" t="t" r="r" b="b"/>
            <a:pathLst>
              <a:path w="679407" h="688165">
                <a:moveTo>
                  <a:pt x="0" y="0"/>
                </a:moveTo>
                <a:lnTo>
                  <a:pt x="679407" y="0"/>
                </a:lnTo>
                <a:lnTo>
                  <a:pt x="679407" y="688165"/>
                </a:lnTo>
                <a:lnTo>
                  <a:pt x="0" y="6881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nvGrpSpPr>
          <p:cNvPr id="24" name="Group 24"/>
          <p:cNvGrpSpPr/>
          <p:nvPr/>
        </p:nvGrpSpPr>
        <p:grpSpPr>
          <a:xfrm rot="764707">
            <a:off x="6686424" y="984155"/>
            <a:ext cx="1380108" cy="138010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BB50"/>
            </a:solidFill>
          </p:spPr>
          <p:txBody>
            <a:bodyPr/>
            <a:lstStyle/>
            <a:p>
              <a:endParaRPr lang="en-IN"/>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27" name="Freeform 27"/>
          <p:cNvSpPr/>
          <p:nvPr/>
        </p:nvSpPr>
        <p:spPr>
          <a:xfrm rot="764707">
            <a:off x="6988600" y="1305029"/>
            <a:ext cx="787072" cy="688330"/>
          </a:xfrm>
          <a:custGeom>
            <a:avLst/>
            <a:gdLst/>
            <a:ahLst/>
            <a:cxnLst/>
            <a:rect l="l" t="t" r="r" b="b"/>
            <a:pathLst>
              <a:path w="787072" h="688330">
                <a:moveTo>
                  <a:pt x="0" y="0"/>
                </a:moveTo>
                <a:lnTo>
                  <a:pt x="787072" y="0"/>
                </a:lnTo>
                <a:lnTo>
                  <a:pt x="787072" y="688330"/>
                </a:lnTo>
                <a:lnTo>
                  <a:pt x="0" y="688330"/>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N"/>
          </a:p>
        </p:txBody>
      </p:sp>
      <p:grpSp>
        <p:nvGrpSpPr>
          <p:cNvPr id="28" name="Group 28"/>
          <p:cNvGrpSpPr/>
          <p:nvPr/>
        </p:nvGrpSpPr>
        <p:grpSpPr>
          <a:xfrm rot="1291988">
            <a:off x="8408265" y="2561209"/>
            <a:ext cx="1150113" cy="1150113"/>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8765"/>
            </a:solidFill>
          </p:spPr>
          <p:txBody>
            <a:bodyPr/>
            <a:lstStyle/>
            <a:p>
              <a:endParaRPr lang="en-IN"/>
            </a:p>
          </p:txBody>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1" name="Freeform 31"/>
          <p:cNvSpPr/>
          <p:nvPr/>
        </p:nvSpPr>
        <p:spPr>
          <a:xfrm rot="1291988">
            <a:off x="8674252" y="2774587"/>
            <a:ext cx="618140" cy="723356"/>
          </a:xfrm>
          <a:custGeom>
            <a:avLst/>
            <a:gdLst/>
            <a:ahLst/>
            <a:cxnLst/>
            <a:rect l="l" t="t" r="r" b="b"/>
            <a:pathLst>
              <a:path w="618140" h="723356">
                <a:moveTo>
                  <a:pt x="0" y="0"/>
                </a:moveTo>
                <a:lnTo>
                  <a:pt x="618140" y="0"/>
                </a:lnTo>
                <a:lnTo>
                  <a:pt x="618140" y="723356"/>
                </a:lnTo>
                <a:lnTo>
                  <a:pt x="0" y="7233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32" name="Freeform 32"/>
          <p:cNvSpPr/>
          <p:nvPr/>
        </p:nvSpPr>
        <p:spPr>
          <a:xfrm flipH="1">
            <a:off x="6408376" y="7934370"/>
            <a:ext cx="2574946" cy="4177640"/>
          </a:xfrm>
          <a:custGeom>
            <a:avLst/>
            <a:gdLst/>
            <a:ahLst/>
            <a:cxnLst/>
            <a:rect l="l" t="t" r="r" b="b"/>
            <a:pathLst>
              <a:path w="2574946" h="4177640">
                <a:moveTo>
                  <a:pt x="2574946" y="0"/>
                </a:moveTo>
                <a:lnTo>
                  <a:pt x="0" y="0"/>
                </a:lnTo>
                <a:lnTo>
                  <a:pt x="0" y="4177641"/>
                </a:lnTo>
                <a:lnTo>
                  <a:pt x="2574946" y="4177641"/>
                </a:lnTo>
                <a:lnTo>
                  <a:pt x="2574946"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33" name="Freeform 33"/>
          <p:cNvSpPr/>
          <p:nvPr/>
        </p:nvSpPr>
        <p:spPr>
          <a:xfrm>
            <a:off x="16245155" y="-1765366"/>
            <a:ext cx="4690330" cy="6879150"/>
          </a:xfrm>
          <a:custGeom>
            <a:avLst/>
            <a:gdLst/>
            <a:ahLst/>
            <a:cxnLst/>
            <a:rect l="l" t="t" r="r" b="b"/>
            <a:pathLst>
              <a:path w="4690330" h="6879150">
                <a:moveTo>
                  <a:pt x="0" y="0"/>
                </a:moveTo>
                <a:lnTo>
                  <a:pt x="4690330" y="0"/>
                </a:lnTo>
                <a:lnTo>
                  <a:pt x="4690330" y="6879150"/>
                </a:lnTo>
                <a:lnTo>
                  <a:pt x="0" y="6879150"/>
                </a:lnTo>
                <a:lnTo>
                  <a:pt x="0" y="0"/>
                </a:lnTo>
                <a:close/>
              </a:path>
            </a:pathLst>
          </a:custGeom>
          <a:blipFill>
            <a:blip r:embed="rId14">
              <a:alphaModFix amt="19999"/>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34" name="Freeform 34"/>
          <p:cNvSpPr/>
          <p:nvPr/>
        </p:nvSpPr>
        <p:spPr>
          <a:xfrm>
            <a:off x="9699194" y="-1735684"/>
            <a:ext cx="4085508" cy="4049760"/>
          </a:xfrm>
          <a:custGeom>
            <a:avLst/>
            <a:gdLst/>
            <a:ahLst/>
            <a:cxnLst/>
            <a:rect l="l" t="t" r="r" b="b"/>
            <a:pathLst>
              <a:path w="4085508" h="4049760">
                <a:moveTo>
                  <a:pt x="0" y="0"/>
                </a:moveTo>
                <a:lnTo>
                  <a:pt x="4085508" y="0"/>
                </a:lnTo>
                <a:lnTo>
                  <a:pt x="4085508" y="4049760"/>
                </a:lnTo>
                <a:lnTo>
                  <a:pt x="0" y="404976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5F1"/>
        </a:solidFill>
        <a:effectLst/>
      </p:bgPr>
    </p:bg>
    <p:spTree>
      <p:nvGrpSpPr>
        <p:cNvPr id="1" name=""/>
        <p:cNvGrpSpPr/>
        <p:nvPr/>
      </p:nvGrpSpPr>
      <p:grpSpPr>
        <a:xfrm>
          <a:off x="0" y="0"/>
          <a:ext cx="0" cy="0"/>
          <a:chOff x="0" y="0"/>
          <a:chExt cx="0" cy="0"/>
        </a:xfrm>
      </p:grpSpPr>
      <p:sp>
        <p:nvSpPr>
          <p:cNvPr id="6" name="Freeform 6"/>
          <p:cNvSpPr/>
          <p:nvPr/>
        </p:nvSpPr>
        <p:spPr>
          <a:xfrm flipH="1">
            <a:off x="-1210037" y="-2331199"/>
            <a:ext cx="3178907" cy="4662397"/>
          </a:xfrm>
          <a:custGeom>
            <a:avLst/>
            <a:gdLst/>
            <a:ahLst/>
            <a:cxnLst/>
            <a:rect l="l" t="t" r="r" b="b"/>
            <a:pathLst>
              <a:path w="3178907" h="4662397">
                <a:moveTo>
                  <a:pt x="3178907" y="0"/>
                </a:moveTo>
                <a:lnTo>
                  <a:pt x="0" y="0"/>
                </a:lnTo>
                <a:lnTo>
                  <a:pt x="0" y="4662398"/>
                </a:lnTo>
                <a:lnTo>
                  <a:pt x="3178907" y="4662398"/>
                </a:lnTo>
                <a:lnTo>
                  <a:pt x="317890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flipH="1">
            <a:off x="16240320" y="7996152"/>
            <a:ext cx="1901774" cy="2601655"/>
          </a:xfrm>
          <a:custGeom>
            <a:avLst/>
            <a:gdLst/>
            <a:ahLst/>
            <a:cxnLst/>
            <a:rect l="l" t="t" r="r" b="b"/>
            <a:pathLst>
              <a:path w="2710732" h="4397942">
                <a:moveTo>
                  <a:pt x="2710731" y="0"/>
                </a:moveTo>
                <a:lnTo>
                  <a:pt x="0" y="0"/>
                </a:lnTo>
                <a:lnTo>
                  <a:pt x="0" y="4397943"/>
                </a:lnTo>
                <a:lnTo>
                  <a:pt x="2710731" y="4397943"/>
                </a:lnTo>
                <a:lnTo>
                  <a:pt x="271073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34" name="Group 33">
            <a:extLst>
              <a:ext uri="{FF2B5EF4-FFF2-40B4-BE49-F238E27FC236}">
                <a16:creationId xmlns:a16="http://schemas.microsoft.com/office/drawing/2014/main" id="{6B0C2651-8070-8FB2-8424-E32009A0BFE9}"/>
              </a:ext>
            </a:extLst>
          </p:cNvPr>
          <p:cNvGrpSpPr/>
          <p:nvPr/>
        </p:nvGrpSpPr>
        <p:grpSpPr>
          <a:xfrm>
            <a:off x="17437" y="8091824"/>
            <a:ext cx="2183485" cy="2017015"/>
            <a:chOff x="1764120" y="545948"/>
            <a:chExt cx="2183485" cy="2017015"/>
          </a:xfrm>
        </p:grpSpPr>
        <p:sp>
          <p:nvSpPr>
            <p:cNvPr id="21" name="Freeform 21"/>
            <p:cNvSpPr/>
            <p:nvPr/>
          </p:nvSpPr>
          <p:spPr>
            <a:xfrm rot="21030018">
              <a:off x="1764120" y="1184641"/>
              <a:ext cx="1378322" cy="137832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5B2"/>
            </a:solidFill>
          </p:spPr>
          <p:txBody>
            <a:bodyPr/>
            <a:lstStyle/>
            <a:p>
              <a:endParaRPr lang="en-IN"/>
            </a:p>
          </p:txBody>
        </p:sp>
        <p:sp>
          <p:nvSpPr>
            <p:cNvPr id="22" name="TextBox 22"/>
            <p:cNvSpPr txBox="1"/>
            <p:nvPr/>
          </p:nvSpPr>
          <p:spPr>
            <a:xfrm rot="21030018">
              <a:off x="2827718" y="545948"/>
              <a:ext cx="1119887" cy="1216800"/>
            </a:xfrm>
            <a:prstGeom prst="rect">
              <a:avLst/>
            </a:prstGeom>
          </p:spPr>
          <p:txBody>
            <a:bodyPr lIns="50800" tIns="50800" rIns="50800" bIns="50800" rtlCol="0" anchor="ctr"/>
            <a:lstStyle/>
            <a:p>
              <a:pPr algn="ctr">
                <a:lnSpc>
                  <a:spcPts val="3080"/>
                </a:lnSpc>
              </a:pPr>
              <a:endParaRPr/>
            </a:p>
          </p:txBody>
        </p:sp>
      </p:grpSp>
      <p:sp>
        <p:nvSpPr>
          <p:cNvPr id="23" name="Freeform 23"/>
          <p:cNvSpPr/>
          <p:nvPr/>
        </p:nvSpPr>
        <p:spPr>
          <a:xfrm rot="-569982" flipV="1">
            <a:off x="162129" y="9031018"/>
            <a:ext cx="961934" cy="846009"/>
          </a:xfrm>
          <a:custGeom>
            <a:avLst/>
            <a:gdLst/>
            <a:ahLst/>
            <a:cxnLst/>
            <a:rect l="l" t="t" r="r" b="b"/>
            <a:pathLst>
              <a:path w="748446" h="758094">
                <a:moveTo>
                  <a:pt x="0" y="0"/>
                </a:moveTo>
                <a:lnTo>
                  <a:pt x="748445" y="0"/>
                </a:lnTo>
                <a:lnTo>
                  <a:pt x="748445" y="758094"/>
                </a:lnTo>
                <a:lnTo>
                  <a:pt x="0" y="7580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6" name="TextBox 26"/>
          <p:cNvSpPr txBox="1"/>
          <p:nvPr/>
        </p:nvSpPr>
        <p:spPr>
          <a:xfrm rot="191471">
            <a:off x="2796266" y="9340017"/>
            <a:ext cx="1235284" cy="1342184"/>
          </a:xfrm>
          <a:prstGeom prst="rect">
            <a:avLst/>
          </a:prstGeom>
        </p:spPr>
        <p:txBody>
          <a:bodyPr lIns="50800" tIns="50800" rIns="50800" bIns="50800" rtlCol="0" anchor="ctr"/>
          <a:lstStyle/>
          <a:p>
            <a:pPr algn="ctr">
              <a:lnSpc>
                <a:spcPts val="3080"/>
              </a:lnSpc>
            </a:pPr>
            <a:endParaRPr/>
          </a:p>
        </p:txBody>
      </p:sp>
      <p:sp>
        <p:nvSpPr>
          <p:cNvPr id="27" name="Freeform 27"/>
          <p:cNvSpPr/>
          <p:nvPr/>
        </p:nvSpPr>
        <p:spPr>
          <a:xfrm rot="191471">
            <a:off x="2942951" y="9631970"/>
            <a:ext cx="867051" cy="758276"/>
          </a:xfrm>
          <a:custGeom>
            <a:avLst/>
            <a:gdLst/>
            <a:ahLst/>
            <a:cxnLst/>
            <a:rect l="l" t="t" r="r" b="b"/>
            <a:pathLst>
              <a:path w="867051" h="758276">
                <a:moveTo>
                  <a:pt x="0" y="0"/>
                </a:moveTo>
                <a:lnTo>
                  <a:pt x="867052" y="0"/>
                </a:lnTo>
                <a:lnTo>
                  <a:pt x="867052" y="758276"/>
                </a:lnTo>
                <a:lnTo>
                  <a:pt x="0" y="75827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N"/>
          </a:p>
        </p:txBody>
      </p:sp>
      <p:grpSp>
        <p:nvGrpSpPr>
          <p:cNvPr id="28" name="Group 28"/>
          <p:cNvGrpSpPr/>
          <p:nvPr/>
        </p:nvGrpSpPr>
        <p:grpSpPr>
          <a:xfrm rot="718752">
            <a:off x="1897751" y="9751031"/>
            <a:ext cx="1266984" cy="1266984"/>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8765"/>
            </a:solidFill>
          </p:spPr>
          <p:txBody>
            <a:bodyPr/>
            <a:lstStyle/>
            <a:p>
              <a:endParaRPr lang="en-IN"/>
            </a:p>
          </p:txBody>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31" name="Freeform 31"/>
          <p:cNvSpPr/>
          <p:nvPr/>
        </p:nvSpPr>
        <p:spPr>
          <a:xfrm rot="718752">
            <a:off x="2182689" y="10028449"/>
            <a:ext cx="680954" cy="796861"/>
          </a:xfrm>
          <a:custGeom>
            <a:avLst/>
            <a:gdLst/>
            <a:ahLst/>
            <a:cxnLst/>
            <a:rect l="l" t="t" r="r" b="b"/>
            <a:pathLst>
              <a:path w="680954" h="796861">
                <a:moveTo>
                  <a:pt x="0" y="0"/>
                </a:moveTo>
                <a:lnTo>
                  <a:pt x="680954" y="0"/>
                </a:lnTo>
                <a:lnTo>
                  <a:pt x="680954" y="796861"/>
                </a:lnTo>
                <a:lnTo>
                  <a:pt x="0" y="79686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32" name="Freeform 32"/>
          <p:cNvSpPr/>
          <p:nvPr/>
        </p:nvSpPr>
        <p:spPr>
          <a:xfrm>
            <a:off x="15998803" y="-1192681"/>
            <a:ext cx="3098579" cy="3201508"/>
          </a:xfrm>
          <a:custGeom>
            <a:avLst/>
            <a:gdLst/>
            <a:ahLst/>
            <a:cxnLst/>
            <a:rect l="l" t="t" r="r" b="b"/>
            <a:pathLst>
              <a:path w="4139759" h="4103536">
                <a:moveTo>
                  <a:pt x="0" y="0"/>
                </a:moveTo>
                <a:lnTo>
                  <a:pt x="4139760" y="0"/>
                </a:lnTo>
                <a:lnTo>
                  <a:pt x="4139760" y="4103536"/>
                </a:lnTo>
                <a:lnTo>
                  <a:pt x="0" y="410353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35" name="TextBox 34">
            <a:extLst>
              <a:ext uri="{FF2B5EF4-FFF2-40B4-BE49-F238E27FC236}">
                <a16:creationId xmlns:a16="http://schemas.microsoft.com/office/drawing/2014/main" id="{FC37FAFB-E554-FD4A-60CF-06B8E37F4069}"/>
              </a:ext>
            </a:extLst>
          </p:cNvPr>
          <p:cNvSpPr txBox="1"/>
          <p:nvPr/>
        </p:nvSpPr>
        <p:spPr>
          <a:xfrm>
            <a:off x="1645460" y="314214"/>
            <a:ext cx="14569483" cy="1015663"/>
          </a:xfrm>
          <a:prstGeom prst="rect">
            <a:avLst/>
          </a:prstGeom>
          <a:noFill/>
        </p:spPr>
        <p:txBody>
          <a:bodyPr wrap="square" rtlCol="0">
            <a:spAutoFit/>
          </a:bodyPr>
          <a:lstStyle/>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Business Request 1:  Provide the list of markets in which customer “</a:t>
            </a:r>
            <a:r>
              <a:rPr lang="en-US" sz="3000" dirty="0" err="1">
                <a:latin typeface="ADLaM Display" panose="02010000000000000000" pitchFamily="2" charset="0"/>
                <a:ea typeface="ADLaM Display" panose="02010000000000000000" pitchFamily="2" charset="0"/>
                <a:cs typeface="ADLaM Display" panose="02010000000000000000" pitchFamily="2" charset="0"/>
              </a:rPr>
              <a:t>AtliQ</a:t>
            </a:r>
            <a:r>
              <a:rPr lang="en-US" sz="3000" dirty="0">
                <a:latin typeface="ADLaM Display" panose="02010000000000000000" pitchFamily="2" charset="0"/>
                <a:ea typeface="ADLaM Display" panose="02010000000000000000" pitchFamily="2" charset="0"/>
                <a:cs typeface="ADLaM Display" panose="02010000000000000000" pitchFamily="2" charset="0"/>
              </a:rPr>
              <a:t> Exclusive” operates its business in the APAC region.</a:t>
            </a:r>
            <a:endParaRPr lang="en-IN" sz="3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 name="TextBox 3">
            <a:extLst>
              <a:ext uri="{FF2B5EF4-FFF2-40B4-BE49-F238E27FC236}">
                <a16:creationId xmlns:a16="http://schemas.microsoft.com/office/drawing/2014/main" id="{373E9F38-9B26-AFB5-A2FF-7D32DDB97700}"/>
              </a:ext>
            </a:extLst>
          </p:cNvPr>
          <p:cNvSpPr txBox="1"/>
          <p:nvPr/>
        </p:nvSpPr>
        <p:spPr>
          <a:xfrm>
            <a:off x="1645460" y="8636611"/>
            <a:ext cx="14364045" cy="1477328"/>
          </a:xfrm>
          <a:prstGeom prst="rect">
            <a:avLst/>
          </a:prstGeom>
          <a:noFill/>
        </p:spPr>
        <p:txBody>
          <a:bodyPr wrap="square" rtlCol="0">
            <a:spAutoFit/>
          </a:bodyPr>
          <a:lstStyle/>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INSIGHTS : </a:t>
            </a:r>
            <a:r>
              <a:rPr kumimoji="0" lang="en-US" altLang="en-US" sz="3000" b="0" i="0" u="none" strike="noStrike" cap="none" normalizeH="0" baseline="0" dirty="0" err="1">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AtliQ</a:t>
            </a:r>
            <a:r>
              <a:rPr kumimoji="0" lang="en-US" altLang="en-US" sz="3000" b="0" i="0" u="none"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 Hardware operates in </a:t>
            </a:r>
            <a:r>
              <a:rPr kumimoji="0" lang="en-US" altLang="en-US" sz="3000" b="0" i="0" u="none" strike="noStrike" cap="none" normalizeH="0" baseline="0" dirty="0">
                <a:ln>
                  <a:noFill/>
                </a:ln>
                <a:solidFill>
                  <a:srgbClr val="0070C0"/>
                </a:solidFill>
                <a:effectLst/>
                <a:latin typeface="ADLaM Display" panose="02010000000000000000" pitchFamily="2" charset="0"/>
                <a:ea typeface="ADLaM Display" panose="02010000000000000000" pitchFamily="2" charset="0"/>
                <a:cs typeface="ADLaM Display" panose="02010000000000000000" pitchFamily="2" charset="0"/>
              </a:rPr>
              <a:t>8 countries within the APAC region</a:t>
            </a:r>
            <a:r>
              <a:rPr kumimoji="0" lang="en-US" altLang="en-US" sz="3000" b="0" i="0" u="none"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 focusing on key markets listed on the slide to drive regional business growth.</a:t>
            </a:r>
          </a:p>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 </a:t>
            </a:r>
            <a:endParaRPr lang="en-IN" sz="30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8" name="Picture 7" descr="A screenshot of a computer&#10;&#10;Description automatically generated">
            <a:extLst>
              <a:ext uri="{FF2B5EF4-FFF2-40B4-BE49-F238E27FC236}">
                <a16:creationId xmlns:a16="http://schemas.microsoft.com/office/drawing/2014/main" id="{5E3FDF81-4C35-A8FE-041B-05D27559DD2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80061" y="2438752"/>
            <a:ext cx="4241757" cy="5542150"/>
          </a:xfrm>
          <a:prstGeom prst="rect">
            <a:avLst/>
          </a:prstGeom>
        </p:spPr>
      </p:pic>
      <p:pic>
        <p:nvPicPr>
          <p:cNvPr id="3" name="Picture 2" descr="A map of the world with orange circles&#10;&#10;Description automatically generated">
            <a:extLst>
              <a:ext uri="{FF2B5EF4-FFF2-40B4-BE49-F238E27FC236}">
                <a16:creationId xmlns:a16="http://schemas.microsoft.com/office/drawing/2014/main" id="{F20EE9BF-69DC-DE8E-4035-7A79B0EBA4B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31457" y="2162521"/>
            <a:ext cx="7069453" cy="5845231"/>
          </a:xfrm>
          <a:prstGeom prst="rect">
            <a:avLst/>
          </a:prstGeom>
        </p:spPr>
      </p:pic>
      <p:sp>
        <p:nvSpPr>
          <p:cNvPr id="5" name="Arrow: Right 4">
            <a:extLst>
              <a:ext uri="{FF2B5EF4-FFF2-40B4-BE49-F238E27FC236}">
                <a16:creationId xmlns:a16="http://schemas.microsoft.com/office/drawing/2014/main" id="{3E36D6D2-3677-B9A3-3D1A-64120E02DD14}"/>
              </a:ext>
            </a:extLst>
          </p:cNvPr>
          <p:cNvSpPr/>
          <p:nvPr/>
        </p:nvSpPr>
        <p:spPr>
          <a:xfrm>
            <a:off x="6464256" y="4522696"/>
            <a:ext cx="1827791" cy="9541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5F1"/>
        </a:solidFill>
        <a:effectLst/>
      </p:bgPr>
    </p:bg>
    <p:spTree>
      <p:nvGrpSpPr>
        <p:cNvPr id="1" name="">
          <a:extLst>
            <a:ext uri="{FF2B5EF4-FFF2-40B4-BE49-F238E27FC236}">
              <a16:creationId xmlns:a16="http://schemas.microsoft.com/office/drawing/2014/main" id="{B5283557-B96A-300B-04FA-AB6AE7A5F857}"/>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3D26A3C6-F064-2926-68EE-250996D7721E}"/>
              </a:ext>
            </a:extLst>
          </p:cNvPr>
          <p:cNvSpPr/>
          <p:nvPr/>
        </p:nvSpPr>
        <p:spPr>
          <a:xfrm flipH="1">
            <a:off x="-1210037" y="-2331199"/>
            <a:ext cx="3178907" cy="4662397"/>
          </a:xfrm>
          <a:custGeom>
            <a:avLst/>
            <a:gdLst/>
            <a:ahLst/>
            <a:cxnLst/>
            <a:rect l="l" t="t" r="r" b="b"/>
            <a:pathLst>
              <a:path w="3178907" h="4662397">
                <a:moveTo>
                  <a:pt x="3178907" y="0"/>
                </a:moveTo>
                <a:lnTo>
                  <a:pt x="0" y="0"/>
                </a:lnTo>
                <a:lnTo>
                  <a:pt x="0" y="4662398"/>
                </a:lnTo>
                <a:lnTo>
                  <a:pt x="3178907" y="4662398"/>
                </a:lnTo>
                <a:lnTo>
                  <a:pt x="317890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a:extLst>
              <a:ext uri="{FF2B5EF4-FFF2-40B4-BE49-F238E27FC236}">
                <a16:creationId xmlns:a16="http://schemas.microsoft.com/office/drawing/2014/main" id="{44BFEABC-651C-1B42-FA4A-BB004B2AD116}"/>
              </a:ext>
            </a:extLst>
          </p:cNvPr>
          <p:cNvSpPr/>
          <p:nvPr/>
        </p:nvSpPr>
        <p:spPr>
          <a:xfrm flipH="1">
            <a:off x="15934423" y="8007752"/>
            <a:ext cx="1901774" cy="2601655"/>
          </a:xfrm>
          <a:custGeom>
            <a:avLst/>
            <a:gdLst/>
            <a:ahLst/>
            <a:cxnLst/>
            <a:rect l="l" t="t" r="r" b="b"/>
            <a:pathLst>
              <a:path w="2710732" h="4397942">
                <a:moveTo>
                  <a:pt x="2710731" y="0"/>
                </a:moveTo>
                <a:lnTo>
                  <a:pt x="0" y="0"/>
                </a:lnTo>
                <a:lnTo>
                  <a:pt x="0" y="4397943"/>
                </a:lnTo>
                <a:lnTo>
                  <a:pt x="2710731" y="4397943"/>
                </a:lnTo>
                <a:lnTo>
                  <a:pt x="271073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34" name="Group 33">
            <a:extLst>
              <a:ext uri="{FF2B5EF4-FFF2-40B4-BE49-F238E27FC236}">
                <a16:creationId xmlns:a16="http://schemas.microsoft.com/office/drawing/2014/main" id="{3B4E3D1F-9259-8EC7-5C9D-010077403199}"/>
              </a:ext>
            </a:extLst>
          </p:cNvPr>
          <p:cNvGrpSpPr/>
          <p:nvPr/>
        </p:nvGrpSpPr>
        <p:grpSpPr>
          <a:xfrm>
            <a:off x="-203873" y="8091824"/>
            <a:ext cx="2404795" cy="1942175"/>
            <a:chOff x="1542810" y="545948"/>
            <a:chExt cx="2404795" cy="1942175"/>
          </a:xfrm>
        </p:grpSpPr>
        <p:sp>
          <p:nvSpPr>
            <p:cNvPr id="21" name="Freeform 21">
              <a:extLst>
                <a:ext uri="{FF2B5EF4-FFF2-40B4-BE49-F238E27FC236}">
                  <a16:creationId xmlns:a16="http://schemas.microsoft.com/office/drawing/2014/main" id="{55713BAD-4840-871E-CA5C-B3BB26577211}"/>
                </a:ext>
              </a:extLst>
            </p:cNvPr>
            <p:cNvSpPr/>
            <p:nvPr/>
          </p:nvSpPr>
          <p:spPr>
            <a:xfrm rot="21030018">
              <a:off x="1542810" y="1109801"/>
              <a:ext cx="1378322" cy="137832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5B2"/>
            </a:solidFill>
          </p:spPr>
          <p:txBody>
            <a:bodyPr/>
            <a:lstStyle/>
            <a:p>
              <a:endParaRPr lang="en-IN"/>
            </a:p>
          </p:txBody>
        </p:sp>
        <p:sp>
          <p:nvSpPr>
            <p:cNvPr id="22" name="TextBox 22">
              <a:extLst>
                <a:ext uri="{FF2B5EF4-FFF2-40B4-BE49-F238E27FC236}">
                  <a16:creationId xmlns:a16="http://schemas.microsoft.com/office/drawing/2014/main" id="{9B9A1E04-CE1C-2E2E-1AF4-D87C0EF38291}"/>
                </a:ext>
              </a:extLst>
            </p:cNvPr>
            <p:cNvSpPr txBox="1"/>
            <p:nvPr/>
          </p:nvSpPr>
          <p:spPr>
            <a:xfrm rot="21030018">
              <a:off x="2827718" y="545948"/>
              <a:ext cx="1119887" cy="1216800"/>
            </a:xfrm>
            <a:prstGeom prst="rect">
              <a:avLst/>
            </a:prstGeom>
          </p:spPr>
          <p:txBody>
            <a:bodyPr lIns="50800" tIns="50800" rIns="50800" bIns="50800" rtlCol="0" anchor="ctr"/>
            <a:lstStyle/>
            <a:p>
              <a:pPr algn="ctr">
                <a:lnSpc>
                  <a:spcPts val="3080"/>
                </a:lnSpc>
              </a:pPr>
              <a:endParaRPr/>
            </a:p>
          </p:txBody>
        </p:sp>
      </p:grpSp>
      <p:sp>
        <p:nvSpPr>
          <p:cNvPr id="23" name="Freeform 23">
            <a:extLst>
              <a:ext uri="{FF2B5EF4-FFF2-40B4-BE49-F238E27FC236}">
                <a16:creationId xmlns:a16="http://schemas.microsoft.com/office/drawing/2014/main" id="{57E26364-4478-471E-7E20-182684B6EA0F}"/>
              </a:ext>
            </a:extLst>
          </p:cNvPr>
          <p:cNvSpPr/>
          <p:nvPr/>
        </p:nvSpPr>
        <p:spPr>
          <a:xfrm rot="-569982" flipV="1">
            <a:off x="-107273" y="8982641"/>
            <a:ext cx="961934" cy="846009"/>
          </a:xfrm>
          <a:custGeom>
            <a:avLst/>
            <a:gdLst/>
            <a:ahLst/>
            <a:cxnLst/>
            <a:rect l="l" t="t" r="r" b="b"/>
            <a:pathLst>
              <a:path w="748446" h="758094">
                <a:moveTo>
                  <a:pt x="0" y="0"/>
                </a:moveTo>
                <a:lnTo>
                  <a:pt x="748445" y="0"/>
                </a:lnTo>
                <a:lnTo>
                  <a:pt x="748445" y="758094"/>
                </a:lnTo>
                <a:lnTo>
                  <a:pt x="0" y="7580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nvGrpSpPr>
          <p:cNvPr id="24" name="Group 24">
            <a:extLst>
              <a:ext uri="{FF2B5EF4-FFF2-40B4-BE49-F238E27FC236}">
                <a16:creationId xmlns:a16="http://schemas.microsoft.com/office/drawing/2014/main" id="{D6812CD2-43DA-6A11-3FC2-DEE953BC82CE}"/>
              </a:ext>
            </a:extLst>
          </p:cNvPr>
          <p:cNvGrpSpPr/>
          <p:nvPr/>
        </p:nvGrpSpPr>
        <p:grpSpPr>
          <a:xfrm rot="191471">
            <a:off x="2254554" y="9521071"/>
            <a:ext cx="1520350" cy="1520350"/>
            <a:chOff x="0" y="0"/>
            <a:chExt cx="812800" cy="812800"/>
          </a:xfrm>
        </p:grpSpPr>
        <p:sp>
          <p:nvSpPr>
            <p:cNvPr id="25" name="Freeform 25">
              <a:extLst>
                <a:ext uri="{FF2B5EF4-FFF2-40B4-BE49-F238E27FC236}">
                  <a16:creationId xmlns:a16="http://schemas.microsoft.com/office/drawing/2014/main" id="{0383540D-4A52-13A7-BF4B-C1E755D152E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BB50"/>
            </a:solidFill>
          </p:spPr>
          <p:txBody>
            <a:bodyPr/>
            <a:lstStyle/>
            <a:p>
              <a:endParaRPr lang="en-IN"/>
            </a:p>
          </p:txBody>
        </p:sp>
        <p:sp>
          <p:nvSpPr>
            <p:cNvPr id="26" name="TextBox 26">
              <a:extLst>
                <a:ext uri="{FF2B5EF4-FFF2-40B4-BE49-F238E27FC236}">
                  <a16:creationId xmlns:a16="http://schemas.microsoft.com/office/drawing/2014/main" id="{F152F2E9-7B7C-EBFC-6D56-FED0B463C40C}"/>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27" name="Freeform 27">
            <a:extLst>
              <a:ext uri="{FF2B5EF4-FFF2-40B4-BE49-F238E27FC236}">
                <a16:creationId xmlns:a16="http://schemas.microsoft.com/office/drawing/2014/main" id="{9065F940-3981-EE46-6B40-458E626CC378}"/>
              </a:ext>
            </a:extLst>
          </p:cNvPr>
          <p:cNvSpPr/>
          <p:nvPr/>
        </p:nvSpPr>
        <p:spPr>
          <a:xfrm rot="191471">
            <a:off x="2485757" y="9864752"/>
            <a:ext cx="867051" cy="758276"/>
          </a:xfrm>
          <a:custGeom>
            <a:avLst/>
            <a:gdLst/>
            <a:ahLst/>
            <a:cxnLst/>
            <a:rect l="l" t="t" r="r" b="b"/>
            <a:pathLst>
              <a:path w="867051" h="758276">
                <a:moveTo>
                  <a:pt x="0" y="0"/>
                </a:moveTo>
                <a:lnTo>
                  <a:pt x="867052" y="0"/>
                </a:lnTo>
                <a:lnTo>
                  <a:pt x="867052" y="758276"/>
                </a:lnTo>
                <a:lnTo>
                  <a:pt x="0" y="75827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N"/>
          </a:p>
        </p:txBody>
      </p:sp>
      <p:sp>
        <p:nvSpPr>
          <p:cNvPr id="31" name="Freeform 31">
            <a:extLst>
              <a:ext uri="{FF2B5EF4-FFF2-40B4-BE49-F238E27FC236}">
                <a16:creationId xmlns:a16="http://schemas.microsoft.com/office/drawing/2014/main" id="{AAE25EB6-E972-EEDA-ACE7-9D77F8BB82F6}"/>
              </a:ext>
            </a:extLst>
          </p:cNvPr>
          <p:cNvSpPr/>
          <p:nvPr/>
        </p:nvSpPr>
        <p:spPr>
          <a:xfrm rot="718752">
            <a:off x="5413712" y="8794972"/>
            <a:ext cx="680954" cy="796861"/>
          </a:xfrm>
          <a:custGeom>
            <a:avLst/>
            <a:gdLst/>
            <a:ahLst/>
            <a:cxnLst/>
            <a:rect l="l" t="t" r="r" b="b"/>
            <a:pathLst>
              <a:path w="680954" h="796861">
                <a:moveTo>
                  <a:pt x="0" y="0"/>
                </a:moveTo>
                <a:lnTo>
                  <a:pt x="680954" y="0"/>
                </a:lnTo>
                <a:lnTo>
                  <a:pt x="680954" y="796861"/>
                </a:lnTo>
                <a:lnTo>
                  <a:pt x="0" y="79686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32" name="Freeform 32">
            <a:extLst>
              <a:ext uri="{FF2B5EF4-FFF2-40B4-BE49-F238E27FC236}">
                <a16:creationId xmlns:a16="http://schemas.microsoft.com/office/drawing/2014/main" id="{82E2069E-BAD5-0603-6C9E-5B7E10133A75}"/>
              </a:ext>
            </a:extLst>
          </p:cNvPr>
          <p:cNvSpPr/>
          <p:nvPr/>
        </p:nvSpPr>
        <p:spPr>
          <a:xfrm>
            <a:off x="15998803" y="-1192681"/>
            <a:ext cx="3098579" cy="3201508"/>
          </a:xfrm>
          <a:custGeom>
            <a:avLst/>
            <a:gdLst/>
            <a:ahLst/>
            <a:cxnLst/>
            <a:rect l="l" t="t" r="r" b="b"/>
            <a:pathLst>
              <a:path w="4139759" h="4103536">
                <a:moveTo>
                  <a:pt x="0" y="0"/>
                </a:moveTo>
                <a:lnTo>
                  <a:pt x="4139760" y="0"/>
                </a:lnTo>
                <a:lnTo>
                  <a:pt x="4139760" y="4103536"/>
                </a:lnTo>
                <a:lnTo>
                  <a:pt x="0" y="410353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35" name="TextBox 34">
            <a:extLst>
              <a:ext uri="{FF2B5EF4-FFF2-40B4-BE49-F238E27FC236}">
                <a16:creationId xmlns:a16="http://schemas.microsoft.com/office/drawing/2014/main" id="{141AC387-380D-9A80-EDA6-735C9CA964AA}"/>
              </a:ext>
            </a:extLst>
          </p:cNvPr>
          <p:cNvSpPr txBox="1"/>
          <p:nvPr/>
        </p:nvSpPr>
        <p:spPr>
          <a:xfrm>
            <a:off x="1968870" y="273687"/>
            <a:ext cx="14353189" cy="1015663"/>
          </a:xfrm>
          <a:prstGeom prst="rect">
            <a:avLst/>
          </a:prstGeom>
          <a:noFill/>
        </p:spPr>
        <p:txBody>
          <a:bodyPr wrap="square" rtlCol="0">
            <a:spAutoFit/>
          </a:bodyPr>
          <a:lstStyle/>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Business Request 2:  What is the percentage of unique product increase in 2021 vs. 2020? </a:t>
            </a:r>
            <a:endParaRPr lang="en-IN" sz="3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 name="TextBox 3">
            <a:extLst>
              <a:ext uri="{FF2B5EF4-FFF2-40B4-BE49-F238E27FC236}">
                <a16:creationId xmlns:a16="http://schemas.microsoft.com/office/drawing/2014/main" id="{E8DAB930-B87A-0E44-1259-5FABF13C88E3}"/>
              </a:ext>
            </a:extLst>
          </p:cNvPr>
          <p:cNvSpPr txBox="1"/>
          <p:nvPr/>
        </p:nvSpPr>
        <p:spPr>
          <a:xfrm>
            <a:off x="993142" y="8490120"/>
            <a:ext cx="15108998" cy="1508105"/>
          </a:xfrm>
          <a:prstGeom prst="rect">
            <a:avLst/>
          </a:prstGeom>
          <a:noFill/>
        </p:spPr>
        <p:txBody>
          <a:bodyPr wrap="square" rtlCol="0">
            <a:spAutoFit/>
          </a:bodyPr>
          <a:lstStyle/>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INSIGHTS : </a:t>
            </a:r>
            <a:r>
              <a:rPr lang="en-US" sz="3000" dirty="0" err="1">
                <a:latin typeface="ADLaM Display" panose="02010000000000000000" pitchFamily="2" charset="0"/>
                <a:ea typeface="ADLaM Display" panose="02010000000000000000" pitchFamily="2" charset="0"/>
                <a:cs typeface="ADLaM Display" panose="02010000000000000000" pitchFamily="2" charset="0"/>
              </a:rPr>
              <a:t>AtliQ</a:t>
            </a:r>
            <a:r>
              <a:rPr lang="en-US" sz="3000" dirty="0">
                <a:latin typeface="ADLaM Display" panose="02010000000000000000" pitchFamily="2" charset="0"/>
                <a:ea typeface="ADLaM Display" panose="02010000000000000000" pitchFamily="2" charset="0"/>
                <a:cs typeface="ADLaM Display" panose="02010000000000000000" pitchFamily="2" charset="0"/>
              </a:rPr>
              <a:t> Hardware achieved a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36.33%</a:t>
            </a:r>
            <a:r>
              <a:rPr lang="en-US" sz="3000" dirty="0">
                <a:latin typeface="ADLaM Display" panose="02010000000000000000" pitchFamily="2" charset="0"/>
                <a:ea typeface="ADLaM Display" panose="02010000000000000000" pitchFamily="2" charset="0"/>
                <a:cs typeface="ADLaM Display" panose="02010000000000000000" pitchFamily="2" charset="0"/>
              </a:rPr>
              <a:t> increase in unique products in 2021 compared to 2020, highlighting significant product growth year-over-year.</a:t>
            </a:r>
          </a:p>
          <a:p>
            <a:pPr algn="ctr"/>
            <a:endParaRPr lang="en-IN" sz="32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8" name="Picture 7" descr="A screenshot of a computer&#10;&#10;Description automatically generated">
            <a:extLst>
              <a:ext uri="{FF2B5EF4-FFF2-40B4-BE49-F238E27FC236}">
                <a16:creationId xmlns:a16="http://schemas.microsoft.com/office/drawing/2014/main" id="{4DF1E6BB-2CA9-E26B-D002-B7B930C5C5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0175" y="4109277"/>
            <a:ext cx="7907026" cy="1208773"/>
          </a:xfrm>
          <a:prstGeom prst="rect">
            <a:avLst/>
          </a:prstGeom>
        </p:spPr>
      </p:pic>
      <p:sp>
        <p:nvSpPr>
          <p:cNvPr id="10" name="Arrow: Right 9">
            <a:extLst>
              <a:ext uri="{FF2B5EF4-FFF2-40B4-BE49-F238E27FC236}">
                <a16:creationId xmlns:a16="http://schemas.microsoft.com/office/drawing/2014/main" id="{62D69ECE-1EF8-8B42-4678-492234D51916}"/>
              </a:ext>
            </a:extLst>
          </p:cNvPr>
          <p:cNvSpPr/>
          <p:nvPr/>
        </p:nvSpPr>
        <p:spPr>
          <a:xfrm>
            <a:off x="8374334" y="4302714"/>
            <a:ext cx="993121" cy="609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graph of different colored bars&#10;&#10;Description automatically generated">
            <a:extLst>
              <a:ext uri="{FF2B5EF4-FFF2-40B4-BE49-F238E27FC236}">
                <a16:creationId xmlns:a16="http://schemas.microsoft.com/office/drawing/2014/main" id="{DAC95B69-9D28-030C-FE0F-7C0C3A1E661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417106" y="2105806"/>
            <a:ext cx="8544019" cy="5735965"/>
          </a:xfrm>
          <a:prstGeom prst="rect">
            <a:avLst/>
          </a:prstGeom>
        </p:spPr>
      </p:pic>
    </p:spTree>
    <p:extLst>
      <p:ext uri="{BB962C8B-B14F-4D97-AF65-F5344CB8AC3E}">
        <p14:creationId xmlns:p14="http://schemas.microsoft.com/office/powerpoint/2010/main" val="938689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5F1"/>
        </a:solidFill>
        <a:effectLst/>
      </p:bgPr>
    </p:bg>
    <p:spTree>
      <p:nvGrpSpPr>
        <p:cNvPr id="1" name="">
          <a:extLst>
            <a:ext uri="{FF2B5EF4-FFF2-40B4-BE49-F238E27FC236}">
              <a16:creationId xmlns:a16="http://schemas.microsoft.com/office/drawing/2014/main" id="{93ABC6D2-7466-42FE-29E7-094385FF512E}"/>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2FA30C0E-F0CD-80E4-C153-956EA8AF29F8}"/>
              </a:ext>
            </a:extLst>
          </p:cNvPr>
          <p:cNvSpPr/>
          <p:nvPr/>
        </p:nvSpPr>
        <p:spPr>
          <a:xfrm flipH="1">
            <a:off x="-771296" y="-1632256"/>
            <a:ext cx="2306830" cy="3893299"/>
          </a:xfrm>
          <a:custGeom>
            <a:avLst/>
            <a:gdLst/>
            <a:ahLst/>
            <a:cxnLst/>
            <a:rect l="l" t="t" r="r" b="b"/>
            <a:pathLst>
              <a:path w="3178907" h="4662397">
                <a:moveTo>
                  <a:pt x="3178907" y="0"/>
                </a:moveTo>
                <a:lnTo>
                  <a:pt x="0" y="0"/>
                </a:lnTo>
                <a:lnTo>
                  <a:pt x="0" y="4662398"/>
                </a:lnTo>
                <a:lnTo>
                  <a:pt x="3178907" y="4662398"/>
                </a:lnTo>
                <a:lnTo>
                  <a:pt x="31789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a:extLst>
              <a:ext uri="{FF2B5EF4-FFF2-40B4-BE49-F238E27FC236}">
                <a16:creationId xmlns:a16="http://schemas.microsoft.com/office/drawing/2014/main" id="{25C24264-D619-2BD2-E600-2E9F0F6AE93E}"/>
              </a:ext>
            </a:extLst>
          </p:cNvPr>
          <p:cNvSpPr/>
          <p:nvPr/>
        </p:nvSpPr>
        <p:spPr>
          <a:xfrm flipH="1">
            <a:off x="16582125" y="8044591"/>
            <a:ext cx="1901774" cy="2601655"/>
          </a:xfrm>
          <a:custGeom>
            <a:avLst/>
            <a:gdLst/>
            <a:ahLst/>
            <a:cxnLst/>
            <a:rect l="l" t="t" r="r" b="b"/>
            <a:pathLst>
              <a:path w="2710732" h="4397942">
                <a:moveTo>
                  <a:pt x="2710731" y="0"/>
                </a:moveTo>
                <a:lnTo>
                  <a:pt x="0" y="0"/>
                </a:lnTo>
                <a:lnTo>
                  <a:pt x="0" y="4397943"/>
                </a:lnTo>
                <a:lnTo>
                  <a:pt x="2710731" y="4397943"/>
                </a:lnTo>
                <a:lnTo>
                  <a:pt x="271073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34" name="Group 33">
            <a:extLst>
              <a:ext uri="{FF2B5EF4-FFF2-40B4-BE49-F238E27FC236}">
                <a16:creationId xmlns:a16="http://schemas.microsoft.com/office/drawing/2014/main" id="{6AA02EE9-8FF9-BF22-9DE8-F138205725B5}"/>
              </a:ext>
            </a:extLst>
          </p:cNvPr>
          <p:cNvGrpSpPr/>
          <p:nvPr/>
        </p:nvGrpSpPr>
        <p:grpSpPr>
          <a:xfrm>
            <a:off x="71009" y="8091824"/>
            <a:ext cx="2129913" cy="1811225"/>
            <a:chOff x="1817692" y="545948"/>
            <a:chExt cx="2129913" cy="1811225"/>
          </a:xfrm>
        </p:grpSpPr>
        <p:sp>
          <p:nvSpPr>
            <p:cNvPr id="21" name="Freeform 21">
              <a:extLst>
                <a:ext uri="{FF2B5EF4-FFF2-40B4-BE49-F238E27FC236}">
                  <a16:creationId xmlns:a16="http://schemas.microsoft.com/office/drawing/2014/main" id="{5C8C70C8-4E78-6E19-5FAC-01032B3BFD8B}"/>
                </a:ext>
              </a:extLst>
            </p:cNvPr>
            <p:cNvSpPr/>
            <p:nvPr/>
          </p:nvSpPr>
          <p:spPr>
            <a:xfrm rot="21030018">
              <a:off x="1817692" y="978851"/>
              <a:ext cx="1378322" cy="137832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5B2"/>
            </a:solidFill>
          </p:spPr>
          <p:txBody>
            <a:bodyPr/>
            <a:lstStyle/>
            <a:p>
              <a:endParaRPr lang="en-IN"/>
            </a:p>
          </p:txBody>
        </p:sp>
        <p:sp>
          <p:nvSpPr>
            <p:cNvPr id="22" name="TextBox 22">
              <a:extLst>
                <a:ext uri="{FF2B5EF4-FFF2-40B4-BE49-F238E27FC236}">
                  <a16:creationId xmlns:a16="http://schemas.microsoft.com/office/drawing/2014/main" id="{49701E25-1B07-54F9-D549-C0B5DECF3AB0}"/>
                </a:ext>
              </a:extLst>
            </p:cNvPr>
            <p:cNvSpPr txBox="1"/>
            <p:nvPr/>
          </p:nvSpPr>
          <p:spPr>
            <a:xfrm rot="21030018">
              <a:off x="2827718" y="545948"/>
              <a:ext cx="1119887" cy="1216800"/>
            </a:xfrm>
            <a:prstGeom prst="rect">
              <a:avLst/>
            </a:prstGeom>
          </p:spPr>
          <p:txBody>
            <a:bodyPr lIns="50800" tIns="50800" rIns="50800" bIns="50800" rtlCol="0" anchor="ctr"/>
            <a:lstStyle/>
            <a:p>
              <a:pPr algn="ctr">
                <a:lnSpc>
                  <a:spcPts val="3080"/>
                </a:lnSpc>
              </a:pPr>
              <a:endParaRPr/>
            </a:p>
          </p:txBody>
        </p:sp>
      </p:grpSp>
      <p:sp>
        <p:nvSpPr>
          <p:cNvPr id="23" name="Freeform 23">
            <a:extLst>
              <a:ext uri="{FF2B5EF4-FFF2-40B4-BE49-F238E27FC236}">
                <a16:creationId xmlns:a16="http://schemas.microsoft.com/office/drawing/2014/main" id="{E6B1A7C8-D025-4023-8746-BB39FE565A99}"/>
              </a:ext>
            </a:extLst>
          </p:cNvPr>
          <p:cNvSpPr/>
          <p:nvPr/>
        </p:nvSpPr>
        <p:spPr>
          <a:xfrm rot="-569982" flipV="1">
            <a:off x="286190" y="8876772"/>
            <a:ext cx="961934" cy="846009"/>
          </a:xfrm>
          <a:custGeom>
            <a:avLst/>
            <a:gdLst/>
            <a:ahLst/>
            <a:cxnLst/>
            <a:rect l="l" t="t" r="r" b="b"/>
            <a:pathLst>
              <a:path w="748446" h="758094">
                <a:moveTo>
                  <a:pt x="0" y="0"/>
                </a:moveTo>
                <a:lnTo>
                  <a:pt x="748445" y="0"/>
                </a:lnTo>
                <a:lnTo>
                  <a:pt x="748445" y="758094"/>
                </a:lnTo>
                <a:lnTo>
                  <a:pt x="0" y="7580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24" name="Group 24">
            <a:extLst>
              <a:ext uri="{FF2B5EF4-FFF2-40B4-BE49-F238E27FC236}">
                <a16:creationId xmlns:a16="http://schemas.microsoft.com/office/drawing/2014/main" id="{D361BAFB-CCCA-B711-605C-1EB77C740FA5}"/>
              </a:ext>
            </a:extLst>
          </p:cNvPr>
          <p:cNvGrpSpPr/>
          <p:nvPr/>
        </p:nvGrpSpPr>
        <p:grpSpPr>
          <a:xfrm rot="191471">
            <a:off x="1457722" y="9494122"/>
            <a:ext cx="1520350" cy="1520350"/>
            <a:chOff x="0" y="0"/>
            <a:chExt cx="812800" cy="812800"/>
          </a:xfrm>
        </p:grpSpPr>
        <p:sp>
          <p:nvSpPr>
            <p:cNvPr id="25" name="Freeform 25">
              <a:extLst>
                <a:ext uri="{FF2B5EF4-FFF2-40B4-BE49-F238E27FC236}">
                  <a16:creationId xmlns:a16="http://schemas.microsoft.com/office/drawing/2014/main" id="{83F11B37-B212-3228-0C0B-F98459FC7A4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BB50"/>
            </a:solidFill>
          </p:spPr>
          <p:txBody>
            <a:bodyPr/>
            <a:lstStyle/>
            <a:p>
              <a:endParaRPr lang="en-IN"/>
            </a:p>
          </p:txBody>
        </p:sp>
        <p:sp>
          <p:nvSpPr>
            <p:cNvPr id="26" name="TextBox 26">
              <a:extLst>
                <a:ext uri="{FF2B5EF4-FFF2-40B4-BE49-F238E27FC236}">
                  <a16:creationId xmlns:a16="http://schemas.microsoft.com/office/drawing/2014/main" id="{2A923056-ABEC-34EC-C4E2-C1D320ADEAC7}"/>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27" name="Freeform 27">
            <a:extLst>
              <a:ext uri="{FF2B5EF4-FFF2-40B4-BE49-F238E27FC236}">
                <a16:creationId xmlns:a16="http://schemas.microsoft.com/office/drawing/2014/main" id="{980E7EBB-2E65-106D-7F21-97C660EE4A42}"/>
              </a:ext>
            </a:extLst>
          </p:cNvPr>
          <p:cNvSpPr/>
          <p:nvPr/>
        </p:nvSpPr>
        <p:spPr>
          <a:xfrm rot="191471">
            <a:off x="1726309" y="9833080"/>
            <a:ext cx="867051" cy="758276"/>
          </a:xfrm>
          <a:custGeom>
            <a:avLst/>
            <a:gdLst/>
            <a:ahLst/>
            <a:cxnLst/>
            <a:rect l="l" t="t" r="r" b="b"/>
            <a:pathLst>
              <a:path w="867051" h="758276">
                <a:moveTo>
                  <a:pt x="0" y="0"/>
                </a:moveTo>
                <a:lnTo>
                  <a:pt x="867052" y="0"/>
                </a:lnTo>
                <a:lnTo>
                  <a:pt x="867052" y="758276"/>
                </a:lnTo>
                <a:lnTo>
                  <a:pt x="0" y="75827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a:p>
        </p:txBody>
      </p:sp>
      <p:sp>
        <p:nvSpPr>
          <p:cNvPr id="31" name="Freeform 31">
            <a:extLst>
              <a:ext uri="{FF2B5EF4-FFF2-40B4-BE49-F238E27FC236}">
                <a16:creationId xmlns:a16="http://schemas.microsoft.com/office/drawing/2014/main" id="{436349D3-9FDA-A371-1309-E16DCBAE8B16}"/>
              </a:ext>
            </a:extLst>
          </p:cNvPr>
          <p:cNvSpPr/>
          <p:nvPr/>
        </p:nvSpPr>
        <p:spPr>
          <a:xfrm rot="718752">
            <a:off x="5413712" y="8794972"/>
            <a:ext cx="680954" cy="796861"/>
          </a:xfrm>
          <a:custGeom>
            <a:avLst/>
            <a:gdLst/>
            <a:ahLst/>
            <a:cxnLst/>
            <a:rect l="l" t="t" r="r" b="b"/>
            <a:pathLst>
              <a:path w="680954" h="796861">
                <a:moveTo>
                  <a:pt x="0" y="0"/>
                </a:moveTo>
                <a:lnTo>
                  <a:pt x="680954" y="0"/>
                </a:lnTo>
                <a:lnTo>
                  <a:pt x="680954" y="796861"/>
                </a:lnTo>
                <a:lnTo>
                  <a:pt x="0" y="79686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32" name="Freeform 32">
            <a:extLst>
              <a:ext uri="{FF2B5EF4-FFF2-40B4-BE49-F238E27FC236}">
                <a16:creationId xmlns:a16="http://schemas.microsoft.com/office/drawing/2014/main" id="{86A87378-8EA0-95CE-8550-9D170CE82E48}"/>
              </a:ext>
            </a:extLst>
          </p:cNvPr>
          <p:cNvSpPr/>
          <p:nvPr/>
        </p:nvSpPr>
        <p:spPr>
          <a:xfrm>
            <a:off x="16921169" y="-845620"/>
            <a:ext cx="2289197" cy="2601655"/>
          </a:xfrm>
          <a:custGeom>
            <a:avLst/>
            <a:gdLst/>
            <a:ahLst/>
            <a:cxnLst/>
            <a:rect l="l" t="t" r="r" b="b"/>
            <a:pathLst>
              <a:path w="4139759" h="4103536">
                <a:moveTo>
                  <a:pt x="0" y="0"/>
                </a:moveTo>
                <a:lnTo>
                  <a:pt x="4139760" y="0"/>
                </a:lnTo>
                <a:lnTo>
                  <a:pt x="4139760" y="4103536"/>
                </a:lnTo>
                <a:lnTo>
                  <a:pt x="0" y="410353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35" name="TextBox 34">
            <a:extLst>
              <a:ext uri="{FF2B5EF4-FFF2-40B4-BE49-F238E27FC236}">
                <a16:creationId xmlns:a16="http://schemas.microsoft.com/office/drawing/2014/main" id="{7C57A475-62A4-382F-35C3-BDDAF249FEAF}"/>
              </a:ext>
            </a:extLst>
          </p:cNvPr>
          <p:cNvSpPr txBox="1"/>
          <p:nvPr/>
        </p:nvSpPr>
        <p:spPr>
          <a:xfrm>
            <a:off x="1535535" y="314394"/>
            <a:ext cx="15385634" cy="1015663"/>
          </a:xfrm>
          <a:prstGeom prst="rect">
            <a:avLst/>
          </a:prstGeom>
          <a:noFill/>
        </p:spPr>
        <p:txBody>
          <a:bodyPr wrap="square" rtlCol="0">
            <a:spAutoFit/>
          </a:bodyPr>
          <a:lstStyle/>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Business Request 3: Provide a report with all the unique product counts for each segment and sort them in descending order of product counts. </a:t>
            </a:r>
            <a:endParaRPr lang="en-IN" sz="3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 name="TextBox 3">
            <a:extLst>
              <a:ext uri="{FF2B5EF4-FFF2-40B4-BE49-F238E27FC236}">
                <a16:creationId xmlns:a16="http://schemas.microsoft.com/office/drawing/2014/main" id="{E594B07E-3690-7819-769D-4230B57E8186}"/>
              </a:ext>
            </a:extLst>
          </p:cNvPr>
          <p:cNvSpPr txBox="1"/>
          <p:nvPr/>
        </p:nvSpPr>
        <p:spPr>
          <a:xfrm>
            <a:off x="2116411" y="8271953"/>
            <a:ext cx="14136204" cy="1477328"/>
          </a:xfrm>
          <a:prstGeom prst="rect">
            <a:avLst/>
          </a:prstGeom>
          <a:noFill/>
        </p:spPr>
        <p:txBody>
          <a:bodyPr wrap="square" rtlCol="0">
            <a:spAutoFit/>
          </a:bodyPr>
          <a:lstStyle/>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INSIGHTS : For </a:t>
            </a:r>
            <a:r>
              <a:rPr lang="en-US" sz="3000" dirty="0" err="1">
                <a:latin typeface="ADLaM Display" panose="02010000000000000000" pitchFamily="2" charset="0"/>
                <a:ea typeface="ADLaM Display" panose="02010000000000000000" pitchFamily="2" charset="0"/>
                <a:cs typeface="ADLaM Display" panose="02010000000000000000" pitchFamily="2" charset="0"/>
              </a:rPr>
              <a:t>AtliQ</a:t>
            </a:r>
            <a:r>
              <a:rPr lang="en-US" sz="3000" dirty="0">
                <a:latin typeface="ADLaM Display" panose="02010000000000000000" pitchFamily="2" charset="0"/>
                <a:ea typeface="ADLaM Display" panose="02010000000000000000" pitchFamily="2" charset="0"/>
                <a:cs typeface="ADLaM Display" panose="02010000000000000000" pitchFamily="2" charset="0"/>
              </a:rPr>
              <a:t> hardware, the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Notebook</a:t>
            </a:r>
            <a:r>
              <a:rPr lang="en-US" sz="3000" dirty="0">
                <a:latin typeface="ADLaM Display" panose="02010000000000000000" pitchFamily="2" charset="0"/>
                <a:ea typeface="ADLaM Display" panose="02010000000000000000" pitchFamily="2" charset="0"/>
                <a:cs typeface="ADLaM Display" panose="02010000000000000000" pitchFamily="2" charset="0"/>
              </a:rPr>
              <a:t> segment has the highest product count, while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Storage</a:t>
            </a:r>
            <a:r>
              <a:rPr lang="en-US" sz="3000" dirty="0">
                <a:latin typeface="ADLaM Display" panose="02010000000000000000" pitchFamily="2" charset="0"/>
                <a:ea typeface="ADLaM Display" panose="02010000000000000000" pitchFamily="2" charset="0"/>
                <a:cs typeface="ADLaM Display" panose="02010000000000000000" pitchFamily="2" charset="0"/>
              </a:rPr>
              <a:t> and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Networking</a:t>
            </a:r>
            <a:r>
              <a:rPr lang="en-US" sz="3000" dirty="0">
                <a:latin typeface="ADLaM Display" panose="02010000000000000000" pitchFamily="2" charset="0"/>
                <a:ea typeface="ADLaM Display" panose="02010000000000000000" pitchFamily="2" charset="0"/>
                <a:cs typeface="ADLaM Display" panose="02010000000000000000" pitchFamily="2" charset="0"/>
              </a:rPr>
              <a:t> have the lowest.</a:t>
            </a:r>
          </a:p>
          <a:p>
            <a:pPr algn="ctr"/>
            <a:endParaRPr lang="en-IN" sz="30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descr="A screenshot of a computer&#10;&#10;Description automatically generated">
            <a:extLst>
              <a:ext uri="{FF2B5EF4-FFF2-40B4-BE49-F238E27FC236}">
                <a16:creationId xmlns:a16="http://schemas.microsoft.com/office/drawing/2014/main" id="{BA413657-8F02-8564-0A2F-BFDF71EDED4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2993" y="2803607"/>
            <a:ext cx="5810455" cy="3893299"/>
          </a:xfrm>
          <a:prstGeom prst="rect">
            <a:avLst/>
          </a:prstGeom>
        </p:spPr>
      </p:pic>
      <p:pic>
        <p:nvPicPr>
          <p:cNvPr id="3" name="Picture 2" descr="A graph of different colored bars&#10;&#10;Description automatically generated">
            <a:extLst>
              <a:ext uri="{FF2B5EF4-FFF2-40B4-BE49-F238E27FC236}">
                <a16:creationId xmlns:a16="http://schemas.microsoft.com/office/drawing/2014/main" id="{92A3C321-0545-639E-1032-6258EB82F50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470340" y="2020236"/>
            <a:ext cx="9031436" cy="5784177"/>
          </a:xfrm>
          <a:prstGeom prst="rect">
            <a:avLst/>
          </a:prstGeom>
        </p:spPr>
      </p:pic>
      <p:sp>
        <p:nvSpPr>
          <p:cNvPr id="5" name="Arrow: Right 4">
            <a:extLst>
              <a:ext uri="{FF2B5EF4-FFF2-40B4-BE49-F238E27FC236}">
                <a16:creationId xmlns:a16="http://schemas.microsoft.com/office/drawing/2014/main" id="{461BED47-2DA1-34F4-5EBC-10CDD92E7F1A}"/>
              </a:ext>
            </a:extLst>
          </p:cNvPr>
          <p:cNvSpPr/>
          <p:nvPr/>
        </p:nvSpPr>
        <p:spPr>
          <a:xfrm>
            <a:off x="6781800" y="4229100"/>
            <a:ext cx="1420188" cy="914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27831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5F1"/>
        </a:solidFill>
        <a:effectLst/>
      </p:bgPr>
    </p:bg>
    <p:spTree>
      <p:nvGrpSpPr>
        <p:cNvPr id="1" name="">
          <a:extLst>
            <a:ext uri="{FF2B5EF4-FFF2-40B4-BE49-F238E27FC236}">
              <a16:creationId xmlns:a16="http://schemas.microsoft.com/office/drawing/2014/main" id="{E23A037D-11CB-DB78-8EF7-25529DD82B1E}"/>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4A955461-DFF0-ABB3-1956-EE600DFF0485}"/>
              </a:ext>
            </a:extLst>
          </p:cNvPr>
          <p:cNvSpPr/>
          <p:nvPr/>
        </p:nvSpPr>
        <p:spPr>
          <a:xfrm flipH="1">
            <a:off x="-771296" y="-1632256"/>
            <a:ext cx="2306830" cy="3893299"/>
          </a:xfrm>
          <a:custGeom>
            <a:avLst/>
            <a:gdLst/>
            <a:ahLst/>
            <a:cxnLst/>
            <a:rect l="l" t="t" r="r" b="b"/>
            <a:pathLst>
              <a:path w="3178907" h="4662397">
                <a:moveTo>
                  <a:pt x="3178907" y="0"/>
                </a:moveTo>
                <a:lnTo>
                  <a:pt x="0" y="0"/>
                </a:lnTo>
                <a:lnTo>
                  <a:pt x="0" y="4662398"/>
                </a:lnTo>
                <a:lnTo>
                  <a:pt x="3178907" y="4662398"/>
                </a:lnTo>
                <a:lnTo>
                  <a:pt x="31789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a:extLst>
              <a:ext uri="{FF2B5EF4-FFF2-40B4-BE49-F238E27FC236}">
                <a16:creationId xmlns:a16="http://schemas.microsoft.com/office/drawing/2014/main" id="{2017EACB-E1DA-9EE1-8AE0-0B5CF4CB9314}"/>
              </a:ext>
            </a:extLst>
          </p:cNvPr>
          <p:cNvSpPr/>
          <p:nvPr/>
        </p:nvSpPr>
        <p:spPr>
          <a:xfrm flipH="1">
            <a:off x="15934423" y="8007752"/>
            <a:ext cx="1901774" cy="2601655"/>
          </a:xfrm>
          <a:custGeom>
            <a:avLst/>
            <a:gdLst/>
            <a:ahLst/>
            <a:cxnLst/>
            <a:rect l="l" t="t" r="r" b="b"/>
            <a:pathLst>
              <a:path w="2710732" h="4397942">
                <a:moveTo>
                  <a:pt x="2710731" y="0"/>
                </a:moveTo>
                <a:lnTo>
                  <a:pt x="0" y="0"/>
                </a:lnTo>
                <a:lnTo>
                  <a:pt x="0" y="4397943"/>
                </a:lnTo>
                <a:lnTo>
                  <a:pt x="2710731" y="4397943"/>
                </a:lnTo>
                <a:lnTo>
                  <a:pt x="271073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34" name="Group 33">
            <a:extLst>
              <a:ext uri="{FF2B5EF4-FFF2-40B4-BE49-F238E27FC236}">
                <a16:creationId xmlns:a16="http://schemas.microsoft.com/office/drawing/2014/main" id="{10D3C27C-B856-D3B2-DD66-36FC68D7B697}"/>
              </a:ext>
            </a:extLst>
          </p:cNvPr>
          <p:cNvGrpSpPr/>
          <p:nvPr/>
        </p:nvGrpSpPr>
        <p:grpSpPr>
          <a:xfrm>
            <a:off x="-346259" y="8765227"/>
            <a:ext cx="1378322" cy="1378322"/>
            <a:chOff x="2706498" y="512979"/>
            <a:chExt cx="1378322" cy="1378322"/>
          </a:xfrm>
        </p:grpSpPr>
        <p:sp>
          <p:nvSpPr>
            <p:cNvPr id="21" name="Freeform 21">
              <a:extLst>
                <a:ext uri="{FF2B5EF4-FFF2-40B4-BE49-F238E27FC236}">
                  <a16:creationId xmlns:a16="http://schemas.microsoft.com/office/drawing/2014/main" id="{452E5F52-79F8-1F86-AD4B-FDB8DECB7CC9}"/>
                </a:ext>
              </a:extLst>
            </p:cNvPr>
            <p:cNvSpPr/>
            <p:nvPr/>
          </p:nvSpPr>
          <p:spPr>
            <a:xfrm rot="21030018">
              <a:off x="2706498" y="512979"/>
              <a:ext cx="1378322" cy="137832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5B2"/>
            </a:solidFill>
          </p:spPr>
          <p:txBody>
            <a:bodyPr/>
            <a:lstStyle/>
            <a:p>
              <a:endParaRPr lang="en-IN"/>
            </a:p>
          </p:txBody>
        </p:sp>
        <p:sp>
          <p:nvSpPr>
            <p:cNvPr id="22" name="TextBox 22">
              <a:extLst>
                <a:ext uri="{FF2B5EF4-FFF2-40B4-BE49-F238E27FC236}">
                  <a16:creationId xmlns:a16="http://schemas.microsoft.com/office/drawing/2014/main" id="{0DC9625F-4D6C-30DA-BABA-2F52F0CF2012}"/>
                </a:ext>
              </a:extLst>
            </p:cNvPr>
            <p:cNvSpPr txBox="1"/>
            <p:nvPr/>
          </p:nvSpPr>
          <p:spPr>
            <a:xfrm rot="21030018">
              <a:off x="2827718" y="545948"/>
              <a:ext cx="1119887" cy="1216800"/>
            </a:xfrm>
            <a:prstGeom prst="rect">
              <a:avLst/>
            </a:prstGeom>
          </p:spPr>
          <p:txBody>
            <a:bodyPr lIns="50800" tIns="50800" rIns="50800" bIns="50800" rtlCol="0" anchor="ctr"/>
            <a:lstStyle/>
            <a:p>
              <a:pPr algn="ctr">
                <a:lnSpc>
                  <a:spcPts val="3080"/>
                </a:lnSpc>
              </a:pPr>
              <a:endParaRPr/>
            </a:p>
          </p:txBody>
        </p:sp>
      </p:grpSp>
      <p:sp>
        <p:nvSpPr>
          <p:cNvPr id="23" name="Freeform 23">
            <a:extLst>
              <a:ext uri="{FF2B5EF4-FFF2-40B4-BE49-F238E27FC236}">
                <a16:creationId xmlns:a16="http://schemas.microsoft.com/office/drawing/2014/main" id="{1208B3DC-21DC-3D2F-6C43-7439B9A4B218}"/>
              </a:ext>
            </a:extLst>
          </p:cNvPr>
          <p:cNvSpPr/>
          <p:nvPr/>
        </p:nvSpPr>
        <p:spPr>
          <a:xfrm rot="-569982" flipV="1">
            <a:off x="-98848" y="9074956"/>
            <a:ext cx="961934" cy="846009"/>
          </a:xfrm>
          <a:custGeom>
            <a:avLst/>
            <a:gdLst/>
            <a:ahLst/>
            <a:cxnLst/>
            <a:rect l="l" t="t" r="r" b="b"/>
            <a:pathLst>
              <a:path w="748446" h="758094">
                <a:moveTo>
                  <a:pt x="0" y="0"/>
                </a:moveTo>
                <a:lnTo>
                  <a:pt x="748445" y="0"/>
                </a:lnTo>
                <a:lnTo>
                  <a:pt x="748445" y="758094"/>
                </a:lnTo>
                <a:lnTo>
                  <a:pt x="0" y="7580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24" name="Group 24">
            <a:extLst>
              <a:ext uri="{FF2B5EF4-FFF2-40B4-BE49-F238E27FC236}">
                <a16:creationId xmlns:a16="http://schemas.microsoft.com/office/drawing/2014/main" id="{E5608B37-02EC-1BD2-E71C-69D17F40AD5B}"/>
              </a:ext>
            </a:extLst>
          </p:cNvPr>
          <p:cNvGrpSpPr/>
          <p:nvPr/>
        </p:nvGrpSpPr>
        <p:grpSpPr>
          <a:xfrm rot="191471">
            <a:off x="1199505" y="9487663"/>
            <a:ext cx="1520350" cy="1520350"/>
            <a:chOff x="0" y="0"/>
            <a:chExt cx="812800" cy="812800"/>
          </a:xfrm>
        </p:grpSpPr>
        <p:sp>
          <p:nvSpPr>
            <p:cNvPr id="25" name="Freeform 25">
              <a:extLst>
                <a:ext uri="{FF2B5EF4-FFF2-40B4-BE49-F238E27FC236}">
                  <a16:creationId xmlns:a16="http://schemas.microsoft.com/office/drawing/2014/main" id="{B6F56C57-6D16-A32C-D8EC-E080659FD7E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BB50"/>
            </a:solidFill>
          </p:spPr>
          <p:txBody>
            <a:bodyPr/>
            <a:lstStyle/>
            <a:p>
              <a:endParaRPr lang="en-IN"/>
            </a:p>
          </p:txBody>
        </p:sp>
        <p:sp>
          <p:nvSpPr>
            <p:cNvPr id="26" name="TextBox 26">
              <a:extLst>
                <a:ext uri="{FF2B5EF4-FFF2-40B4-BE49-F238E27FC236}">
                  <a16:creationId xmlns:a16="http://schemas.microsoft.com/office/drawing/2014/main" id="{35B036C8-4360-53F1-DB18-9AEE1D39503A}"/>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27" name="Freeform 27">
            <a:extLst>
              <a:ext uri="{FF2B5EF4-FFF2-40B4-BE49-F238E27FC236}">
                <a16:creationId xmlns:a16="http://schemas.microsoft.com/office/drawing/2014/main" id="{9628E902-055D-1398-5E29-3B6C60562DD1}"/>
              </a:ext>
            </a:extLst>
          </p:cNvPr>
          <p:cNvSpPr/>
          <p:nvPr/>
        </p:nvSpPr>
        <p:spPr>
          <a:xfrm rot="191471">
            <a:off x="1546905" y="9816706"/>
            <a:ext cx="867051" cy="758276"/>
          </a:xfrm>
          <a:custGeom>
            <a:avLst/>
            <a:gdLst/>
            <a:ahLst/>
            <a:cxnLst/>
            <a:rect l="l" t="t" r="r" b="b"/>
            <a:pathLst>
              <a:path w="867051" h="758276">
                <a:moveTo>
                  <a:pt x="0" y="0"/>
                </a:moveTo>
                <a:lnTo>
                  <a:pt x="867052" y="0"/>
                </a:lnTo>
                <a:lnTo>
                  <a:pt x="867052" y="758276"/>
                </a:lnTo>
                <a:lnTo>
                  <a:pt x="0" y="75827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a:p>
        </p:txBody>
      </p:sp>
      <p:sp>
        <p:nvSpPr>
          <p:cNvPr id="31" name="Freeform 31">
            <a:extLst>
              <a:ext uri="{FF2B5EF4-FFF2-40B4-BE49-F238E27FC236}">
                <a16:creationId xmlns:a16="http://schemas.microsoft.com/office/drawing/2014/main" id="{DBA69428-B610-E5EE-5726-8D6FBDDE51D4}"/>
              </a:ext>
            </a:extLst>
          </p:cNvPr>
          <p:cNvSpPr/>
          <p:nvPr/>
        </p:nvSpPr>
        <p:spPr>
          <a:xfrm rot="718752">
            <a:off x="4034863" y="9178213"/>
            <a:ext cx="680954" cy="796861"/>
          </a:xfrm>
          <a:custGeom>
            <a:avLst/>
            <a:gdLst/>
            <a:ahLst/>
            <a:cxnLst/>
            <a:rect l="l" t="t" r="r" b="b"/>
            <a:pathLst>
              <a:path w="680954" h="796861">
                <a:moveTo>
                  <a:pt x="0" y="0"/>
                </a:moveTo>
                <a:lnTo>
                  <a:pt x="680954" y="0"/>
                </a:lnTo>
                <a:lnTo>
                  <a:pt x="680954" y="796861"/>
                </a:lnTo>
                <a:lnTo>
                  <a:pt x="0" y="79686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32" name="Freeform 32">
            <a:extLst>
              <a:ext uri="{FF2B5EF4-FFF2-40B4-BE49-F238E27FC236}">
                <a16:creationId xmlns:a16="http://schemas.microsoft.com/office/drawing/2014/main" id="{705DDB27-EDA0-BB3A-15E7-9102BE49D325}"/>
              </a:ext>
            </a:extLst>
          </p:cNvPr>
          <p:cNvSpPr/>
          <p:nvPr/>
        </p:nvSpPr>
        <p:spPr>
          <a:xfrm>
            <a:off x="16921169" y="-845620"/>
            <a:ext cx="2289197" cy="2601655"/>
          </a:xfrm>
          <a:custGeom>
            <a:avLst/>
            <a:gdLst/>
            <a:ahLst/>
            <a:cxnLst/>
            <a:rect l="l" t="t" r="r" b="b"/>
            <a:pathLst>
              <a:path w="4139759" h="4103536">
                <a:moveTo>
                  <a:pt x="0" y="0"/>
                </a:moveTo>
                <a:lnTo>
                  <a:pt x="4139760" y="0"/>
                </a:lnTo>
                <a:lnTo>
                  <a:pt x="4139760" y="4103536"/>
                </a:lnTo>
                <a:lnTo>
                  <a:pt x="0" y="410353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35" name="TextBox 34">
            <a:extLst>
              <a:ext uri="{FF2B5EF4-FFF2-40B4-BE49-F238E27FC236}">
                <a16:creationId xmlns:a16="http://schemas.microsoft.com/office/drawing/2014/main" id="{4D483EA6-F472-08CF-FFA9-F48DD2A2994F}"/>
              </a:ext>
            </a:extLst>
          </p:cNvPr>
          <p:cNvSpPr txBox="1"/>
          <p:nvPr/>
        </p:nvSpPr>
        <p:spPr>
          <a:xfrm>
            <a:off x="1384479" y="327290"/>
            <a:ext cx="15568066" cy="1015663"/>
          </a:xfrm>
          <a:prstGeom prst="rect">
            <a:avLst/>
          </a:prstGeom>
          <a:noFill/>
        </p:spPr>
        <p:txBody>
          <a:bodyPr wrap="square" rtlCol="0">
            <a:spAutoFit/>
          </a:bodyPr>
          <a:lstStyle/>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Business Request 4: Which segment has the most increase in unique products in 2021 vs 2020? </a:t>
            </a:r>
          </a:p>
        </p:txBody>
      </p:sp>
      <p:sp>
        <p:nvSpPr>
          <p:cNvPr id="4" name="TextBox 3">
            <a:extLst>
              <a:ext uri="{FF2B5EF4-FFF2-40B4-BE49-F238E27FC236}">
                <a16:creationId xmlns:a16="http://schemas.microsoft.com/office/drawing/2014/main" id="{30CC1AF9-FD74-06F1-EF7D-0B59E7EE6B96}"/>
              </a:ext>
            </a:extLst>
          </p:cNvPr>
          <p:cNvSpPr txBox="1"/>
          <p:nvPr/>
        </p:nvSpPr>
        <p:spPr>
          <a:xfrm>
            <a:off x="1980430" y="8400788"/>
            <a:ext cx="14136204" cy="1477328"/>
          </a:xfrm>
          <a:prstGeom prst="rect">
            <a:avLst/>
          </a:prstGeom>
          <a:noFill/>
        </p:spPr>
        <p:txBody>
          <a:bodyPr wrap="square" rtlCol="0">
            <a:spAutoFit/>
          </a:bodyPr>
          <a:lstStyle/>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INSIGHTS : The segment with the most increase in unique products in 2021 compared to 2020 is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Accessories</a:t>
            </a:r>
            <a:r>
              <a:rPr lang="en-US" sz="3000" dirty="0">
                <a:latin typeface="ADLaM Display" panose="02010000000000000000" pitchFamily="2" charset="0"/>
                <a:ea typeface="ADLaM Display" panose="02010000000000000000" pitchFamily="2" charset="0"/>
                <a:cs typeface="ADLaM Display" panose="02010000000000000000" pitchFamily="2" charset="0"/>
              </a:rPr>
              <a:t>, with a product count of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69 </a:t>
            </a:r>
            <a:r>
              <a:rPr lang="en-US" sz="3000" dirty="0">
                <a:latin typeface="ADLaM Display" panose="02010000000000000000" pitchFamily="2" charset="0"/>
                <a:ea typeface="ADLaM Display" panose="02010000000000000000" pitchFamily="2" charset="0"/>
                <a:cs typeface="ADLaM Display" panose="02010000000000000000" pitchFamily="2" charset="0"/>
              </a:rPr>
              <a:t>in 2020,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103 </a:t>
            </a:r>
            <a:r>
              <a:rPr lang="en-US" sz="3000" dirty="0">
                <a:latin typeface="ADLaM Display" panose="02010000000000000000" pitchFamily="2" charset="0"/>
                <a:ea typeface="ADLaM Display" panose="02010000000000000000" pitchFamily="2" charset="0"/>
                <a:cs typeface="ADLaM Display" panose="02010000000000000000" pitchFamily="2" charset="0"/>
              </a:rPr>
              <a:t>in 2021, and a difference of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34</a:t>
            </a:r>
            <a:r>
              <a:rPr lang="en-US" sz="3000" dirty="0">
                <a:latin typeface="ADLaM Display" panose="02010000000000000000" pitchFamily="2" charset="0"/>
                <a:ea typeface="ADLaM Display" panose="02010000000000000000" pitchFamily="2" charset="0"/>
                <a:cs typeface="ADLaM Display" panose="02010000000000000000" pitchFamily="2" charset="0"/>
              </a:rPr>
              <a:t>.</a:t>
            </a:r>
            <a:endParaRPr lang="en-IN" sz="30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3" name="Picture 2" descr="A screenshot of a table&#10;&#10;Description automatically generated">
            <a:extLst>
              <a:ext uri="{FF2B5EF4-FFF2-40B4-BE49-F238E27FC236}">
                <a16:creationId xmlns:a16="http://schemas.microsoft.com/office/drawing/2014/main" id="{2ED15876-E23B-DBC3-DC54-526DB7FCC8A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2400" y="3814175"/>
            <a:ext cx="7202905" cy="2400968"/>
          </a:xfrm>
          <a:prstGeom prst="rect">
            <a:avLst/>
          </a:prstGeom>
        </p:spPr>
      </p:pic>
      <p:pic>
        <p:nvPicPr>
          <p:cNvPr id="5" name="Picture 4" descr="A graph of different colored bars&#10;&#10;Description automatically generated">
            <a:extLst>
              <a:ext uri="{FF2B5EF4-FFF2-40B4-BE49-F238E27FC236}">
                <a16:creationId xmlns:a16="http://schemas.microsoft.com/office/drawing/2014/main" id="{E80AC9D1-B23A-78A4-0EB8-5EC5B44B6FD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404544" y="2465821"/>
            <a:ext cx="9413225" cy="5225723"/>
          </a:xfrm>
          <a:prstGeom prst="rect">
            <a:avLst/>
          </a:prstGeom>
        </p:spPr>
      </p:pic>
      <p:sp>
        <p:nvSpPr>
          <p:cNvPr id="8" name="Arrow: Right 7">
            <a:extLst>
              <a:ext uri="{FF2B5EF4-FFF2-40B4-BE49-F238E27FC236}">
                <a16:creationId xmlns:a16="http://schemas.microsoft.com/office/drawing/2014/main" id="{580847DA-295B-CCD8-36AA-41FA27F10C9A}"/>
              </a:ext>
            </a:extLst>
          </p:cNvPr>
          <p:cNvSpPr/>
          <p:nvPr/>
        </p:nvSpPr>
        <p:spPr>
          <a:xfrm>
            <a:off x="7582320" y="4662541"/>
            <a:ext cx="838266" cy="5150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97113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5F1"/>
        </a:solidFill>
        <a:effectLst/>
      </p:bgPr>
    </p:bg>
    <p:spTree>
      <p:nvGrpSpPr>
        <p:cNvPr id="1" name="">
          <a:extLst>
            <a:ext uri="{FF2B5EF4-FFF2-40B4-BE49-F238E27FC236}">
              <a16:creationId xmlns:a16="http://schemas.microsoft.com/office/drawing/2014/main" id="{8498DB52-BC14-4E49-BD64-7F065B3363EB}"/>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020EB518-F9AE-B843-A7F0-462097B2FA89}"/>
              </a:ext>
            </a:extLst>
          </p:cNvPr>
          <p:cNvSpPr/>
          <p:nvPr/>
        </p:nvSpPr>
        <p:spPr>
          <a:xfrm flipH="1">
            <a:off x="-771296" y="-1632256"/>
            <a:ext cx="2306830" cy="3893299"/>
          </a:xfrm>
          <a:custGeom>
            <a:avLst/>
            <a:gdLst/>
            <a:ahLst/>
            <a:cxnLst/>
            <a:rect l="l" t="t" r="r" b="b"/>
            <a:pathLst>
              <a:path w="3178907" h="4662397">
                <a:moveTo>
                  <a:pt x="3178907" y="0"/>
                </a:moveTo>
                <a:lnTo>
                  <a:pt x="0" y="0"/>
                </a:lnTo>
                <a:lnTo>
                  <a:pt x="0" y="4662398"/>
                </a:lnTo>
                <a:lnTo>
                  <a:pt x="3178907" y="4662398"/>
                </a:lnTo>
                <a:lnTo>
                  <a:pt x="31789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a:extLst>
              <a:ext uri="{FF2B5EF4-FFF2-40B4-BE49-F238E27FC236}">
                <a16:creationId xmlns:a16="http://schemas.microsoft.com/office/drawing/2014/main" id="{70D51FE3-A70A-3DBD-0A52-1C1535978A38}"/>
              </a:ext>
            </a:extLst>
          </p:cNvPr>
          <p:cNvSpPr/>
          <p:nvPr/>
        </p:nvSpPr>
        <p:spPr>
          <a:xfrm flipH="1">
            <a:off x="16921169" y="7951542"/>
            <a:ext cx="1901774" cy="2601655"/>
          </a:xfrm>
          <a:custGeom>
            <a:avLst/>
            <a:gdLst/>
            <a:ahLst/>
            <a:cxnLst/>
            <a:rect l="l" t="t" r="r" b="b"/>
            <a:pathLst>
              <a:path w="2710732" h="4397942">
                <a:moveTo>
                  <a:pt x="2710731" y="0"/>
                </a:moveTo>
                <a:lnTo>
                  <a:pt x="0" y="0"/>
                </a:lnTo>
                <a:lnTo>
                  <a:pt x="0" y="4397943"/>
                </a:lnTo>
                <a:lnTo>
                  <a:pt x="2710731" y="4397943"/>
                </a:lnTo>
                <a:lnTo>
                  <a:pt x="271073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34" name="Group 33">
            <a:extLst>
              <a:ext uri="{FF2B5EF4-FFF2-40B4-BE49-F238E27FC236}">
                <a16:creationId xmlns:a16="http://schemas.microsoft.com/office/drawing/2014/main" id="{1D312919-05E6-6E80-6B9B-BAD199FE358E}"/>
              </a:ext>
            </a:extLst>
          </p:cNvPr>
          <p:cNvGrpSpPr/>
          <p:nvPr/>
        </p:nvGrpSpPr>
        <p:grpSpPr>
          <a:xfrm>
            <a:off x="6157" y="7987699"/>
            <a:ext cx="1378322" cy="1378322"/>
            <a:chOff x="2706498" y="512979"/>
            <a:chExt cx="1378322" cy="1378322"/>
          </a:xfrm>
        </p:grpSpPr>
        <p:sp>
          <p:nvSpPr>
            <p:cNvPr id="21" name="Freeform 21">
              <a:extLst>
                <a:ext uri="{FF2B5EF4-FFF2-40B4-BE49-F238E27FC236}">
                  <a16:creationId xmlns:a16="http://schemas.microsoft.com/office/drawing/2014/main" id="{40B72390-7293-E385-D69E-B07A1EF62258}"/>
                </a:ext>
              </a:extLst>
            </p:cNvPr>
            <p:cNvSpPr/>
            <p:nvPr/>
          </p:nvSpPr>
          <p:spPr>
            <a:xfrm rot="21030018">
              <a:off x="2706498" y="512979"/>
              <a:ext cx="1378322" cy="137832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5B2"/>
            </a:solidFill>
          </p:spPr>
          <p:txBody>
            <a:bodyPr/>
            <a:lstStyle/>
            <a:p>
              <a:endParaRPr lang="en-IN"/>
            </a:p>
          </p:txBody>
        </p:sp>
        <p:sp>
          <p:nvSpPr>
            <p:cNvPr id="22" name="TextBox 22">
              <a:extLst>
                <a:ext uri="{FF2B5EF4-FFF2-40B4-BE49-F238E27FC236}">
                  <a16:creationId xmlns:a16="http://schemas.microsoft.com/office/drawing/2014/main" id="{2FAF5A18-23DD-CC2D-EB29-2CF1B99B863B}"/>
                </a:ext>
              </a:extLst>
            </p:cNvPr>
            <p:cNvSpPr txBox="1"/>
            <p:nvPr/>
          </p:nvSpPr>
          <p:spPr>
            <a:xfrm rot="21030018">
              <a:off x="2827718" y="545948"/>
              <a:ext cx="1119887" cy="1216800"/>
            </a:xfrm>
            <a:prstGeom prst="rect">
              <a:avLst/>
            </a:prstGeom>
          </p:spPr>
          <p:txBody>
            <a:bodyPr lIns="50800" tIns="50800" rIns="50800" bIns="50800" rtlCol="0" anchor="ctr"/>
            <a:lstStyle/>
            <a:p>
              <a:pPr algn="ctr">
                <a:lnSpc>
                  <a:spcPts val="3080"/>
                </a:lnSpc>
              </a:pPr>
              <a:endParaRPr/>
            </a:p>
          </p:txBody>
        </p:sp>
      </p:grpSp>
      <p:sp>
        <p:nvSpPr>
          <p:cNvPr id="23" name="Freeform 23">
            <a:extLst>
              <a:ext uri="{FF2B5EF4-FFF2-40B4-BE49-F238E27FC236}">
                <a16:creationId xmlns:a16="http://schemas.microsoft.com/office/drawing/2014/main" id="{6ADFB538-EDAD-4497-B4F3-F676A14AD985}"/>
              </a:ext>
            </a:extLst>
          </p:cNvPr>
          <p:cNvSpPr/>
          <p:nvPr/>
        </p:nvSpPr>
        <p:spPr>
          <a:xfrm rot="-569982" flipV="1">
            <a:off x="214351" y="8264506"/>
            <a:ext cx="961934" cy="846009"/>
          </a:xfrm>
          <a:custGeom>
            <a:avLst/>
            <a:gdLst/>
            <a:ahLst/>
            <a:cxnLst/>
            <a:rect l="l" t="t" r="r" b="b"/>
            <a:pathLst>
              <a:path w="748446" h="758094">
                <a:moveTo>
                  <a:pt x="0" y="0"/>
                </a:moveTo>
                <a:lnTo>
                  <a:pt x="748445" y="0"/>
                </a:lnTo>
                <a:lnTo>
                  <a:pt x="748445" y="758094"/>
                </a:lnTo>
                <a:lnTo>
                  <a:pt x="0" y="7580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24" name="Group 24">
            <a:extLst>
              <a:ext uri="{FF2B5EF4-FFF2-40B4-BE49-F238E27FC236}">
                <a16:creationId xmlns:a16="http://schemas.microsoft.com/office/drawing/2014/main" id="{E63AE68C-0B8B-A2BE-E5CE-5ED4F12A0185}"/>
              </a:ext>
            </a:extLst>
          </p:cNvPr>
          <p:cNvGrpSpPr/>
          <p:nvPr/>
        </p:nvGrpSpPr>
        <p:grpSpPr>
          <a:xfrm rot="191471">
            <a:off x="979173" y="9251662"/>
            <a:ext cx="1869963" cy="1520350"/>
            <a:chOff x="-263108" y="-26028"/>
            <a:chExt cx="999708" cy="812800"/>
          </a:xfrm>
        </p:grpSpPr>
        <p:sp>
          <p:nvSpPr>
            <p:cNvPr id="25" name="Freeform 25">
              <a:extLst>
                <a:ext uri="{FF2B5EF4-FFF2-40B4-BE49-F238E27FC236}">
                  <a16:creationId xmlns:a16="http://schemas.microsoft.com/office/drawing/2014/main" id="{14AC035E-EA63-3A2A-8B03-2A5CF43A2EF8}"/>
                </a:ext>
              </a:extLst>
            </p:cNvPr>
            <p:cNvSpPr/>
            <p:nvPr/>
          </p:nvSpPr>
          <p:spPr>
            <a:xfrm>
              <a:off x="-263108" y="-26028"/>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BB50"/>
            </a:solidFill>
          </p:spPr>
          <p:txBody>
            <a:bodyPr/>
            <a:lstStyle/>
            <a:p>
              <a:endParaRPr lang="en-IN"/>
            </a:p>
          </p:txBody>
        </p:sp>
        <p:sp>
          <p:nvSpPr>
            <p:cNvPr id="26" name="TextBox 26">
              <a:extLst>
                <a:ext uri="{FF2B5EF4-FFF2-40B4-BE49-F238E27FC236}">
                  <a16:creationId xmlns:a16="http://schemas.microsoft.com/office/drawing/2014/main" id="{14AB07A1-CA06-ECF8-C5D1-D2962EB93ABB}"/>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27" name="Freeform 27">
            <a:extLst>
              <a:ext uri="{FF2B5EF4-FFF2-40B4-BE49-F238E27FC236}">
                <a16:creationId xmlns:a16="http://schemas.microsoft.com/office/drawing/2014/main" id="{69B30F85-1747-1F3F-6B8E-DB5AA4A1EA15}"/>
              </a:ext>
            </a:extLst>
          </p:cNvPr>
          <p:cNvSpPr/>
          <p:nvPr/>
        </p:nvSpPr>
        <p:spPr>
          <a:xfrm rot="191471">
            <a:off x="1254870" y="9637671"/>
            <a:ext cx="867051" cy="758276"/>
          </a:xfrm>
          <a:custGeom>
            <a:avLst/>
            <a:gdLst/>
            <a:ahLst/>
            <a:cxnLst/>
            <a:rect l="l" t="t" r="r" b="b"/>
            <a:pathLst>
              <a:path w="867051" h="758276">
                <a:moveTo>
                  <a:pt x="0" y="0"/>
                </a:moveTo>
                <a:lnTo>
                  <a:pt x="867052" y="0"/>
                </a:lnTo>
                <a:lnTo>
                  <a:pt x="867052" y="758276"/>
                </a:lnTo>
                <a:lnTo>
                  <a:pt x="0" y="75827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a:p>
        </p:txBody>
      </p:sp>
      <p:sp>
        <p:nvSpPr>
          <p:cNvPr id="31" name="Freeform 31">
            <a:extLst>
              <a:ext uri="{FF2B5EF4-FFF2-40B4-BE49-F238E27FC236}">
                <a16:creationId xmlns:a16="http://schemas.microsoft.com/office/drawing/2014/main" id="{F4255D6D-91C2-9903-1E78-0D13A52BDDCA}"/>
              </a:ext>
            </a:extLst>
          </p:cNvPr>
          <p:cNvSpPr/>
          <p:nvPr/>
        </p:nvSpPr>
        <p:spPr>
          <a:xfrm rot="718752">
            <a:off x="4034863" y="9178213"/>
            <a:ext cx="680954" cy="796861"/>
          </a:xfrm>
          <a:custGeom>
            <a:avLst/>
            <a:gdLst/>
            <a:ahLst/>
            <a:cxnLst/>
            <a:rect l="l" t="t" r="r" b="b"/>
            <a:pathLst>
              <a:path w="680954" h="796861">
                <a:moveTo>
                  <a:pt x="0" y="0"/>
                </a:moveTo>
                <a:lnTo>
                  <a:pt x="680954" y="0"/>
                </a:lnTo>
                <a:lnTo>
                  <a:pt x="680954" y="796861"/>
                </a:lnTo>
                <a:lnTo>
                  <a:pt x="0" y="79686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32" name="Freeform 32">
            <a:extLst>
              <a:ext uri="{FF2B5EF4-FFF2-40B4-BE49-F238E27FC236}">
                <a16:creationId xmlns:a16="http://schemas.microsoft.com/office/drawing/2014/main" id="{C1FCE8DA-47FF-4D5E-3E84-77DA0F2979C0}"/>
              </a:ext>
            </a:extLst>
          </p:cNvPr>
          <p:cNvSpPr/>
          <p:nvPr/>
        </p:nvSpPr>
        <p:spPr>
          <a:xfrm>
            <a:off x="16921169" y="-845620"/>
            <a:ext cx="2289197" cy="2601655"/>
          </a:xfrm>
          <a:custGeom>
            <a:avLst/>
            <a:gdLst/>
            <a:ahLst/>
            <a:cxnLst/>
            <a:rect l="l" t="t" r="r" b="b"/>
            <a:pathLst>
              <a:path w="4139759" h="4103536">
                <a:moveTo>
                  <a:pt x="0" y="0"/>
                </a:moveTo>
                <a:lnTo>
                  <a:pt x="4139760" y="0"/>
                </a:lnTo>
                <a:lnTo>
                  <a:pt x="4139760" y="4103536"/>
                </a:lnTo>
                <a:lnTo>
                  <a:pt x="0" y="410353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35" name="TextBox 34">
            <a:extLst>
              <a:ext uri="{FF2B5EF4-FFF2-40B4-BE49-F238E27FC236}">
                <a16:creationId xmlns:a16="http://schemas.microsoft.com/office/drawing/2014/main" id="{7BE5D033-E3C1-1621-43D6-C4A75BDC111E}"/>
              </a:ext>
            </a:extLst>
          </p:cNvPr>
          <p:cNvSpPr txBox="1"/>
          <p:nvPr/>
        </p:nvSpPr>
        <p:spPr>
          <a:xfrm>
            <a:off x="2012577" y="327290"/>
            <a:ext cx="14939968" cy="1015663"/>
          </a:xfrm>
          <a:prstGeom prst="rect">
            <a:avLst/>
          </a:prstGeom>
          <a:noFill/>
        </p:spPr>
        <p:txBody>
          <a:bodyPr wrap="square" rtlCol="0">
            <a:spAutoFit/>
          </a:bodyPr>
          <a:lstStyle/>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Business Request 5: Get the product have the highest and lowest manufacturing costs. </a:t>
            </a:r>
          </a:p>
        </p:txBody>
      </p:sp>
      <p:sp>
        <p:nvSpPr>
          <p:cNvPr id="4" name="TextBox 3">
            <a:extLst>
              <a:ext uri="{FF2B5EF4-FFF2-40B4-BE49-F238E27FC236}">
                <a16:creationId xmlns:a16="http://schemas.microsoft.com/office/drawing/2014/main" id="{43265810-4B09-2EFE-4172-E35FA5F80079}"/>
              </a:ext>
            </a:extLst>
          </p:cNvPr>
          <p:cNvSpPr txBox="1"/>
          <p:nvPr/>
        </p:nvSpPr>
        <p:spPr>
          <a:xfrm>
            <a:off x="1577224" y="8203802"/>
            <a:ext cx="15355267" cy="1477328"/>
          </a:xfrm>
          <a:prstGeom prst="rect">
            <a:avLst/>
          </a:prstGeom>
          <a:noFill/>
        </p:spPr>
        <p:txBody>
          <a:bodyPr wrap="square" rtlCol="0">
            <a:spAutoFit/>
          </a:bodyPr>
          <a:lstStyle/>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INSIGHTS :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AQ HOME Allin 1 Gen 2</a:t>
            </a:r>
            <a:r>
              <a:rPr lang="en-US" sz="3000" dirty="0">
                <a:latin typeface="ADLaM Display" panose="02010000000000000000" pitchFamily="2" charset="0"/>
                <a:ea typeface="ADLaM Display" panose="02010000000000000000" pitchFamily="2" charset="0"/>
                <a:cs typeface="ADLaM Display" panose="02010000000000000000" pitchFamily="2" charset="0"/>
              </a:rPr>
              <a:t> is a desktop having highest manufacturing cost and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AQ Master wired x 1 </a:t>
            </a:r>
            <a:r>
              <a:rPr lang="en-US" sz="3000" dirty="0" err="1">
                <a:solidFill>
                  <a:srgbClr val="0070C0"/>
                </a:solidFill>
                <a:latin typeface="ADLaM Display" panose="02010000000000000000" pitchFamily="2" charset="0"/>
                <a:ea typeface="ADLaM Display" panose="02010000000000000000" pitchFamily="2" charset="0"/>
                <a:cs typeface="ADLaM Display" panose="02010000000000000000" pitchFamily="2" charset="0"/>
              </a:rPr>
              <a:t>Ms</a:t>
            </a:r>
            <a:r>
              <a:rPr lang="en-US" sz="3000" dirty="0">
                <a:latin typeface="ADLaM Display" panose="02010000000000000000" pitchFamily="2" charset="0"/>
                <a:ea typeface="ADLaM Display" panose="02010000000000000000" pitchFamily="2" charset="0"/>
                <a:cs typeface="ADLaM Display" panose="02010000000000000000" pitchFamily="2" charset="0"/>
              </a:rPr>
              <a:t> is mouse having lowest manufacturing cost among all the products manufactured by </a:t>
            </a:r>
            <a:r>
              <a:rPr lang="en-US" sz="3000" dirty="0" err="1">
                <a:latin typeface="ADLaM Display" panose="02010000000000000000" pitchFamily="2" charset="0"/>
                <a:ea typeface="ADLaM Display" panose="02010000000000000000" pitchFamily="2" charset="0"/>
                <a:cs typeface="ADLaM Display" panose="02010000000000000000" pitchFamily="2" charset="0"/>
              </a:rPr>
              <a:t>AtliQ</a:t>
            </a:r>
            <a:r>
              <a:rPr lang="en-US" sz="3000" dirty="0">
                <a:latin typeface="ADLaM Display" panose="02010000000000000000" pitchFamily="2" charset="0"/>
                <a:ea typeface="ADLaM Display" panose="02010000000000000000" pitchFamily="2" charset="0"/>
                <a:cs typeface="ADLaM Display" panose="02010000000000000000" pitchFamily="2" charset="0"/>
              </a:rPr>
              <a:t> Hardware.</a:t>
            </a:r>
            <a:endParaRPr lang="en-IN" sz="30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5" name="Picture 4" descr="A screenshot of a computer&#10;&#10;Description automatically generated">
            <a:extLst>
              <a:ext uri="{FF2B5EF4-FFF2-40B4-BE49-F238E27FC236}">
                <a16:creationId xmlns:a16="http://schemas.microsoft.com/office/drawing/2014/main" id="{7C578ADF-CA24-2827-7ABA-43C188A7B7E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60901" y="1731669"/>
            <a:ext cx="10443319" cy="2287298"/>
          </a:xfrm>
          <a:prstGeom prst="rect">
            <a:avLst/>
          </a:prstGeom>
        </p:spPr>
      </p:pic>
      <p:pic>
        <p:nvPicPr>
          <p:cNvPr id="13" name="Picture 12" descr="A grey rectangular box with white text&#10;&#10;Description automatically generated">
            <a:extLst>
              <a:ext uri="{FF2B5EF4-FFF2-40B4-BE49-F238E27FC236}">
                <a16:creationId xmlns:a16="http://schemas.microsoft.com/office/drawing/2014/main" id="{D95B95B0-01D1-5378-E8A3-44758247F6E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37187" y="5286102"/>
            <a:ext cx="13346069" cy="2287298"/>
          </a:xfrm>
          <a:prstGeom prst="rect">
            <a:avLst/>
          </a:prstGeom>
        </p:spPr>
      </p:pic>
      <p:sp>
        <p:nvSpPr>
          <p:cNvPr id="14" name="Arrow: Down 13">
            <a:extLst>
              <a:ext uri="{FF2B5EF4-FFF2-40B4-BE49-F238E27FC236}">
                <a16:creationId xmlns:a16="http://schemas.microsoft.com/office/drawing/2014/main" id="{ABB05DC7-647F-DF90-F2D7-C52C454F1AD4}"/>
              </a:ext>
            </a:extLst>
          </p:cNvPr>
          <p:cNvSpPr/>
          <p:nvPr/>
        </p:nvSpPr>
        <p:spPr>
          <a:xfrm>
            <a:off x="9111916" y="4255330"/>
            <a:ext cx="685800" cy="10327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descr="Computer with solid fill">
            <a:extLst>
              <a:ext uri="{FF2B5EF4-FFF2-40B4-BE49-F238E27FC236}">
                <a16:creationId xmlns:a16="http://schemas.microsoft.com/office/drawing/2014/main" id="{DF14A7B7-53D5-3253-15C7-EE7CA131D34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59713" y="5477751"/>
            <a:ext cx="1652864" cy="1652864"/>
          </a:xfrm>
          <a:prstGeom prst="rect">
            <a:avLst/>
          </a:prstGeom>
        </p:spPr>
      </p:pic>
      <p:sp>
        <p:nvSpPr>
          <p:cNvPr id="19" name="Arrow: Left 18">
            <a:extLst>
              <a:ext uri="{FF2B5EF4-FFF2-40B4-BE49-F238E27FC236}">
                <a16:creationId xmlns:a16="http://schemas.microsoft.com/office/drawing/2014/main" id="{68FF2325-26D7-581A-ECC6-D7BE2501ABFE}"/>
              </a:ext>
            </a:extLst>
          </p:cNvPr>
          <p:cNvSpPr/>
          <p:nvPr/>
        </p:nvSpPr>
        <p:spPr>
          <a:xfrm>
            <a:off x="1994295" y="6314323"/>
            <a:ext cx="891015" cy="235745"/>
          </a:xfrm>
          <a:prstGeom prst="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descr="Mouse with solid fill">
            <a:extLst>
              <a:ext uri="{FF2B5EF4-FFF2-40B4-BE49-F238E27FC236}">
                <a16:creationId xmlns:a16="http://schemas.microsoft.com/office/drawing/2014/main" id="{E2E768ED-A23B-9FF6-762A-F7533BB422C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6635136" y="6228540"/>
            <a:ext cx="1652864" cy="1652864"/>
          </a:xfrm>
          <a:prstGeom prst="rect">
            <a:avLst/>
          </a:prstGeom>
        </p:spPr>
      </p:pic>
      <p:sp>
        <p:nvSpPr>
          <p:cNvPr id="36" name="Arrow: Right 35">
            <a:extLst>
              <a:ext uri="{FF2B5EF4-FFF2-40B4-BE49-F238E27FC236}">
                <a16:creationId xmlns:a16="http://schemas.microsoft.com/office/drawing/2014/main" id="{4C00AD75-355E-DB93-BD99-E95F9A779AE5}"/>
              </a:ext>
            </a:extLst>
          </p:cNvPr>
          <p:cNvSpPr/>
          <p:nvPr/>
        </p:nvSpPr>
        <p:spPr>
          <a:xfrm>
            <a:off x="16183256" y="6975199"/>
            <a:ext cx="842892" cy="27466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8997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5F1"/>
        </a:solidFill>
        <a:effectLst/>
      </p:bgPr>
    </p:bg>
    <p:spTree>
      <p:nvGrpSpPr>
        <p:cNvPr id="1" name="">
          <a:extLst>
            <a:ext uri="{FF2B5EF4-FFF2-40B4-BE49-F238E27FC236}">
              <a16:creationId xmlns:a16="http://schemas.microsoft.com/office/drawing/2014/main" id="{E2A5C97F-ED4C-A0FB-EC25-E04BAE7A0A9E}"/>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BCFC3E5F-216B-668A-482B-B2956531733D}"/>
              </a:ext>
            </a:extLst>
          </p:cNvPr>
          <p:cNvSpPr/>
          <p:nvPr/>
        </p:nvSpPr>
        <p:spPr>
          <a:xfrm flipH="1">
            <a:off x="-771296" y="-1632256"/>
            <a:ext cx="2306830" cy="3893299"/>
          </a:xfrm>
          <a:custGeom>
            <a:avLst/>
            <a:gdLst/>
            <a:ahLst/>
            <a:cxnLst/>
            <a:rect l="l" t="t" r="r" b="b"/>
            <a:pathLst>
              <a:path w="3178907" h="4662397">
                <a:moveTo>
                  <a:pt x="3178907" y="0"/>
                </a:moveTo>
                <a:lnTo>
                  <a:pt x="0" y="0"/>
                </a:lnTo>
                <a:lnTo>
                  <a:pt x="0" y="4662398"/>
                </a:lnTo>
                <a:lnTo>
                  <a:pt x="3178907" y="4662398"/>
                </a:lnTo>
                <a:lnTo>
                  <a:pt x="31789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a:extLst>
              <a:ext uri="{FF2B5EF4-FFF2-40B4-BE49-F238E27FC236}">
                <a16:creationId xmlns:a16="http://schemas.microsoft.com/office/drawing/2014/main" id="{76740BE2-6CAB-4CEF-E8A2-F1EA19EDFEC0}"/>
              </a:ext>
            </a:extLst>
          </p:cNvPr>
          <p:cNvSpPr/>
          <p:nvPr/>
        </p:nvSpPr>
        <p:spPr>
          <a:xfrm flipH="1">
            <a:off x="16921169" y="7951542"/>
            <a:ext cx="1901774" cy="2601655"/>
          </a:xfrm>
          <a:custGeom>
            <a:avLst/>
            <a:gdLst/>
            <a:ahLst/>
            <a:cxnLst/>
            <a:rect l="l" t="t" r="r" b="b"/>
            <a:pathLst>
              <a:path w="2710732" h="4397942">
                <a:moveTo>
                  <a:pt x="2710731" y="0"/>
                </a:moveTo>
                <a:lnTo>
                  <a:pt x="0" y="0"/>
                </a:lnTo>
                <a:lnTo>
                  <a:pt x="0" y="4397943"/>
                </a:lnTo>
                <a:lnTo>
                  <a:pt x="2710731" y="4397943"/>
                </a:lnTo>
                <a:lnTo>
                  <a:pt x="271073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34" name="Group 33">
            <a:extLst>
              <a:ext uri="{FF2B5EF4-FFF2-40B4-BE49-F238E27FC236}">
                <a16:creationId xmlns:a16="http://schemas.microsoft.com/office/drawing/2014/main" id="{2BE8C786-CFEF-1894-EBCF-C1DE90B358AA}"/>
              </a:ext>
            </a:extLst>
          </p:cNvPr>
          <p:cNvGrpSpPr/>
          <p:nvPr/>
        </p:nvGrpSpPr>
        <p:grpSpPr>
          <a:xfrm>
            <a:off x="6157" y="7987699"/>
            <a:ext cx="1378322" cy="1378322"/>
            <a:chOff x="2706498" y="512979"/>
            <a:chExt cx="1378322" cy="1378322"/>
          </a:xfrm>
        </p:grpSpPr>
        <p:sp>
          <p:nvSpPr>
            <p:cNvPr id="21" name="Freeform 21">
              <a:extLst>
                <a:ext uri="{FF2B5EF4-FFF2-40B4-BE49-F238E27FC236}">
                  <a16:creationId xmlns:a16="http://schemas.microsoft.com/office/drawing/2014/main" id="{0CED22C0-1ECE-86D4-9938-CC5C75BF6BE6}"/>
                </a:ext>
              </a:extLst>
            </p:cNvPr>
            <p:cNvSpPr/>
            <p:nvPr/>
          </p:nvSpPr>
          <p:spPr>
            <a:xfrm rot="21030018">
              <a:off x="2706498" y="512979"/>
              <a:ext cx="1378322" cy="137832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5B2"/>
            </a:solidFill>
          </p:spPr>
          <p:txBody>
            <a:bodyPr/>
            <a:lstStyle/>
            <a:p>
              <a:endParaRPr lang="en-IN"/>
            </a:p>
          </p:txBody>
        </p:sp>
        <p:sp>
          <p:nvSpPr>
            <p:cNvPr id="22" name="TextBox 22">
              <a:extLst>
                <a:ext uri="{FF2B5EF4-FFF2-40B4-BE49-F238E27FC236}">
                  <a16:creationId xmlns:a16="http://schemas.microsoft.com/office/drawing/2014/main" id="{2806A2FD-0E84-37A9-7DE9-32DE4FD26423}"/>
                </a:ext>
              </a:extLst>
            </p:cNvPr>
            <p:cNvSpPr txBox="1"/>
            <p:nvPr/>
          </p:nvSpPr>
          <p:spPr>
            <a:xfrm rot="21030018">
              <a:off x="2827718" y="545948"/>
              <a:ext cx="1119887" cy="1216800"/>
            </a:xfrm>
            <a:prstGeom prst="rect">
              <a:avLst/>
            </a:prstGeom>
          </p:spPr>
          <p:txBody>
            <a:bodyPr lIns="50800" tIns="50800" rIns="50800" bIns="50800" rtlCol="0" anchor="ctr"/>
            <a:lstStyle/>
            <a:p>
              <a:pPr algn="ctr">
                <a:lnSpc>
                  <a:spcPts val="3080"/>
                </a:lnSpc>
              </a:pPr>
              <a:endParaRPr/>
            </a:p>
          </p:txBody>
        </p:sp>
      </p:grpSp>
      <p:sp>
        <p:nvSpPr>
          <p:cNvPr id="23" name="Freeform 23">
            <a:extLst>
              <a:ext uri="{FF2B5EF4-FFF2-40B4-BE49-F238E27FC236}">
                <a16:creationId xmlns:a16="http://schemas.microsoft.com/office/drawing/2014/main" id="{A16990F8-2E25-97C1-3F28-4464D0A50370}"/>
              </a:ext>
            </a:extLst>
          </p:cNvPr>
          <p:cNvSpPr/>
          <p:nvPr/>
        </p:nvSpPr>
        <p:spPr>
          <a:xfrm rot="-569982" flipV="1">
            <a:off x="214351" y="8264506"/>
            <a:ext cx="961934" cy="846009"/>
          </a:xfrm>
          <a:custGeom>
            <a:avLst/>
            <a:gdLst/>
            <a:ahLst/>
            <a:cxnLst/>
            <a:rect l="l" t="t" r="r" b="b"/>
            <a:pathLst>
              <a:path w="748446" h="758094">
                <a:moveTo>
                  <a:pt x="0" y="0"/>
                </a:moveTo>
                <a:lnTo>
                  <a:pt x="748445" y="0"/>
                </a:lnTo>
                <a:lnTo>
                  <a:pt x="748445" y="758094"/>
                </a:lnTo>
                <a:lnTo>
                  <a:pt x="0" y="7580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24" name="Group 24">
            <a:extLst>
              <a:ext uri="{FF2B5EF4-FFF2-40B4-BE49-F238E27FC236}">
                <a16:creationId xmlns:a16="http://schemas.microsoft.com/office/drawing/2014/main" id="{15DAAD1D-CB58-42A6-2B01-779931E80D48}"/>
              </a:ext>
            </a:extLst>
          </p:cNvPr>
          <p:cNvGrpSpPr/>
          <p:nvPr/>
        </p:nvGrpSpPr>
        <p:grpSpPr>
          <a:xfrm rot="191471">
            <a:off x="979173" y="9251662"/>
            <a:ext cx="1869963" cy="1520350"/>
            <a:chOff x="-263108" y="-26028"/>
            <a:chExt cx="999708" cy="812800"/>
          </a:xfrm>
        </p:grpSpPr>
        <p:sp>
          <p:nvSpPr>
            <p:cNvPr id="25" name="Freeform 25">
              <a:extLst>
                <a:ext uri="{FF2B5EF4-FFF2-40B4-BE49-F238E27FC236}">
                  <a16:creationId xmlns:a16="http://schemas.microsoft.com/office/drawing/2014/main" id="{F5F2F6C7-8ECD-879B-41D3-660BA2573A51}"/>
                </a:ext>
              </a:extLst>
            </p:cNvPr>
            <p:cNvSpPr/>
            <p:nvPr/>
          </p:nvSpPr>
          <p:spPr>
            <a:xfrm>
              <a:off x="-263108" y="-26028"/>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BB50"/>
            </a:solidFill>
          </p:spPr>
          <p:txBody>
            <a:bodyPr/>
            <a:lstStyle/>
            <a:p>
              <a:endParaRPr lang="en-IN"/>
            </a:p>
          </p:txBody>
        </p:sp>
        <p:sp>
          <p:nvSpPr>
            <p:cNvPr id="26" name="TextBox 26">
              <a:extLst>
                <a:ext uri="{FF2B5EF4-FFF2-40B4-BE49-F238E27FC236}">
                  <a16:creationId xmlns:a16="http://schemas.microsoft.com/office/drawing/2014/main" id="{6F55DCF2-3E0D-DD55-9928-7DBCB9305CBD}"/>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27" name="Freeform 27">
            <a:extLst>
              <a:ext uri="{FF2B5EF4-FFF2-40B4-BE49-F238E27FC236}">
                <a16:creationId xmlns:a16="http://schemas.microsoft.com/office/drawing/2014/main" id="{97176DE1-491D-5997-0156-57F93E203E39}"/>
              </a:ext>
            </a:extLst>
          </p:cNvPr>
          <p:cNvSpPr/>
          <p:nvPr/>
        </p:nvSpPr>
        <p:spPr>
          <a:xfrm rot="191471">
            <a:off x="1254870" y="9637671"/>
            <a:ext cx="867051" cy="758276"/>
          </a:xfrm>
          <a:custGeom>
            <a:avLst/>
            <a:gdLst/>
            <a:ahLst/>
            <a:cxnLst/>
            <a:rect l="l" t="t" r="r" b="b"/>
            <a:pathLst>
              <a:path w="867051" h="758276">
                <a:moveTo>
                  <a:pt x="0" y="0"/>
                </a:moveTo>
                <a:lnTo>
                  <a:pt x="867052" y="0"/>
                </a:lnTo>
                <a:lnTo>
                  <a:pt x="867052" y="758276"/>
                </a:lnTo>
                <a:lnTo>
                  <a:pt x="0" y="75827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a:p>
        </p:txBody>
      </p:sp>
      <p:sp>
        <p:nvSpPr>
          <p:cNvPr id="31" name="Freeform 31">
            <a:extLst>
              <a:ext uri="{FF2B5EF4-FFF2-40B4-BE49-F238E27FC236}">
                <a16:creationId xmlns:a16="http://schemas.microsoft.com/office/drawing/2014/main" id="{0AF2D4D1-C98E-446C-7486-A36FA56ED190}"/>
              </a:ext>
            </a:extLst>
          </p:cNvPr>
          <p:cNvSpPr/>
          <p:nvPr/>
        </p:nvSpPr>
        <p:spPr>
          <a:xfrm rot="718752">
            <a:off x="4034863" y="9178213"/>
            <a:ext cx="680954" cy="796861"/>
          </a:xfrm>
          <a:custGeom>
            <a:avLst/>
            <a:gdLst/>
            <a:ahLst/>
            <a:cxnLst/>
            <a:rect l="l" t="t" r="r" b="b"/>
            <a:pathLst>
              <a:path w="680954" h="796861">
                <a:moveTo>
                  <a:pt x="0" y="0"/>
                </a:moveTo>
                <a:lnTo>
                  <a:pt x="680954" y="0"/>
                </a:lnTo>
                <a:lnTo>
                  <a:pt x="680954" y="796861"/>
                </a:lnTo>
                <a:lnTo>
                  <a:pt x="0" y="79686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32" name="Freeform 32">
            <a:extLst>
              <a:ext uri="{FF2B5EF4-FFF2-40B4-BE49-F238E27FC236}">
                <a16:creationId xmlns:a16="http://schemas.microsoft.com/office/drawing/2014/main" id="{2186DE48-16E2-E6B3-02E4-A483FB85C752}"/>
              </a:ext>
            </a:extLst>
          </p:cNvPr>
          <p:cNvSpPr/>
          <p:nvPr/>
        </p:nvSpPr>
        <p:spPr>
          <a:xfrm>
            <a:off x="16921169" y="-845620"/>
            <a:ext cx="2289197" cy="2601655"/>
          </a:xfrm>
          <a:custGeom>
            <a:avLst/>
            <a:gdLst/>
            <a:ahLst/>
            <a:cxnLst/>
            <a:rect l="l" t="t" r="r" b="b"/>
            <a:pathLst>
              <a:path w="4139759" h="4103536">
                <a:moveTo>
                  <a:pt x="0" y="0"/>
                </a:moveTo>
                <a:lnTo>
                  <a:pt x="4139760" y="0"/>
                </a:lnTo>
                <a:lnTo>
                  <a:pt x="4139760" y="4103536"/>
                </a:lnTo>
                <a:lnTo>
                  <a:pt x="0" y="410353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35" name="TextBox 34">
            <a:extLst>
              <a:ext uri="{FF2B5EF4-FFF2-40B4-BE49-F238E27FC236}">
                <a16:creationId xmlns:a16="http://schemas.microsoft.com/office/drawing/2014/main" id="{6C805376-D109-9586-34C3-B4B128B752AC}"/>
              </a:ext>
            </a:extLst>
          </p:cNvPr>
          <p:cNvSpPr txBox="1"/>
          <p:nvPr/>
        </p:nvSpPr>
        <p:spPr>
          <a:xfrm>
            <a:off x="2012577" y="327290"/>
            <a:ext cx="14939968" cy="1477328"/>
          </a:xfrm>
          <a:prstGeom prst="rect">
            <a:avLst/>
          </a:prstGeom>
          <a:noFill/>
        </p:spPr>
        <p:txBody>
          <a:bodyPr wrap="square" rtlCol="0">
            <a:spAutoFit/>
          </a:bodyPr>
          <a:lstStyle/>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Business Request 6: Generate a report which contains the top 5 customers who received an average high </a:t>
            </a:r>
            <a:r>
              <a:rPr lang="en-US" sz="3000" dirty="0" err="1">
                <a:latin typeface="ADLaM Display" panose="02010000000000000000" pitchFamily="2" charset="0"/>
                <a:ea typeface="ADLaM Display" panose="02010000000000000000" pitchFamily="2" charset="0"/>
                <a:cs typeface="ADLaM Display" panose="02010000000000000000" pitchFamily="2" charset="0"/>
              </a:rPr>
              <a:t>pre_invoice_discount</a:t>
            </a:r>
            <a:r>
              <a:rPr lang="en-US" sz="3000" dirty="0">
                <a:latin typeface="ADLaM Display" panose="02010000000000000000" pitchFamily="2" charset="0"/>
                <a:ea typeface="ADLaM Display" panose="02010000000000000000" pitchFamily="2" charset="0"/>
                <a:cs typeface="ADLaM Display" panose="02010000000000000000" pitchFamily="2" charset="0"/>
              </a:rPr>
              <a:t> _pct for the fiscal year 2021 in the Indian market.</a:t>
            </a:r>
          </a:p>
        </p:txBody>
      </p:sp>
      <p:sp>
        <p:nvSpPr>
          <p:cNvPr id="4" name="TextBox 3">
            <a:extLst>
              <a:ext uri="{FF2B5EF4-FFF2-40B4-BE49-F238E27FC236}">
                <a16:creationId xmlns:a16="http://schemas.microsoft.com/office/drawing/2014/main" id="{F6C53BC1-A015-9028-3C46-06E2C5DA933E}"/>
              </a:ext>
            </a:extLst>
          </p:cNvPr>
          <p:cNvSpPr txBox="1"/>
          <p:nvPr/>
        </p:nvSpPr>
        <p:spPr>
          <a:xfrm>
            <a:off x="1339998" y="8182471"/>
            <a:ext cx="15634839" cy="1969770"/>
          </a:xfrm>
          <a:prstGeom prst="rect">
            <a:avLst/>
          </a:prstGeom>
          <a:noFill/>
        </p:spPr>
        <p:txBody>
          <a:bodyPr wrap="square" rtlCol="0">
            <a:spAutoFit/>
          </a:bodyPr>
          <a:lstStyle/>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INSIGHTS : These are the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top 5 customers</a:t>
            </a:r>
            <a:r>
              <a:rPr lang="en-US" sz="3000" dirty="0">
                <a:latin typeface="ADLaM Display" panose="02010000000000000000" pitchFamily="2" charset="0"/>
                <a:ea typeface="ADLaM Display" panose="02010000000000000000" pitchFamily="2" charset="0"/>
                <a:cs typeface="ADLaM Display" panose="02010000000000000000" pitchFamily="2" charset="0"/>
              </a:rPr>
              <a:t> in India, in which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Flipkart</a:t>
            </a:r>
            <a:r>
              <a:rPr lang="en-US" sz="3000" dirty="0">
                <a:latin typeface="ADLaM Display" panose="02010000000000000000" pitchFamily="2" charset="0"/>
                <a:ea typeface="ADLaM Display" panose="02010000000000000000" pitchFamily="2" charset="0"/>
                <a:cs typeface="ADLaM Display" panose="02010000000000000000" pitchFamily="2" charset="0"/>
              </a:rPr>
              <a:t> offering the highest average discount contribute the most to sales, where as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Amazon</a:t>
            </a:r>
            <a:r>
              <a:rPr lang="en-US" sz="3000" dirty="0">
                <a:latin typeface="ADLaM Display" panose="02010000000000000000" pitchFamily="2" charset="0"/>
                <a:ea typeface="ADLaM Display" panose="02010000000000000000" pitchFamily="2" charset="0"/>
                <a:cs typeface="ADLaM Display" panose="02010000000000000000" pitchFamily="2" charset="0"/>
              </a:rPr>
              <a:t> contributes the least.</a:t>
            </a:r>
            <a:endPar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IN" sz="32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3" name="Picture 2" descr="A screenshot of a computer&#10;&#10;Description automatically generated">
            <a:extLst>
              <a:ext uri="{FF2B5EF4-FFF2-40B4-BE49-F238E27FC236}">
                <a16:creationId xmlns:a16="http://schemas.microsoft.com/office/drawing/2014/main" id="{E4AA8CBB-DD66-F27F-DEFE-F969AAA3F6B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3400" y="3571240"/>
            <a:ext cx="7475327" cy="3322368"/>
          </a:xfrm>
          <a:prstGeom prst="rect">
            <a:avLst/>
          </a:prstGeom>
        </p:spPr>
      </p:pic>
      <p:sp>
        <p:nvSpPr>
          <p:cNvPr id="8" name="Arrow: Right 7">
            <a:extLst>
              <a:ext uri="{FF2B5EF4-FFF2-40B4-BE49-F238E27FC236}">
                <a16:creationId xmlns:a16="http://schemas.microsoft.com/office/drawing/2014/main" id="{EA3B43B1-0DD5-0067-B427-4587F6723D6C}"/>
              </a:ext>
            </a:extLst>
          </p:cNvPr>
          <p:cNvSpPr/>
          <p:nvPr/>
        </p:nvSpPr>
        <p:spPr>
          <a:xfrm>
            <a:off x="8251535" y="4820298"/>
            <a:ext cx="1295400" cy="6464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descr="A graph of red and pink bars&#10;&#10;Description automatically generated">
            <a:extLst>
              <a:ext uri="{FF2B5EF4-FFF2-40B4-BE49-F238E27FC236}">
                <a16:creationId xmlns:a16="http://schemas.microsoft.com/office/drawing/2014/main" id="{AA864C04-C196-2F1F-83D0-6143A0105CD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789744" y="2502080"/>
            <a:ext cx="7162800" cy="5041118"/>
          </a:xfrm>
          <a:prstGeom prst="rect">
            <a:avLst/>
          </a:prstGeom>
        </p:spPr>
      </p:pic>
    </p:spTree>
    <p:extLst>
      <p:ext uri="{BB962C8B-B14F-4D97-AF65-F5344CB8AC3E}">
        <p14:creationId xmlns:p14="http://schemas.microsoft.com/office/powerpoint/2010/main" val="225567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5F1"/>
        </a:solidFill>
        <a:effectLst/>
      </p:bgPr>
    </p:bg>
    <p:spTree>
      <p:nvGrpSpPr>
        <p:cNvPr id="1" name="">
          <a:extLst>
            <a:ext uri="{FF2B5EF4-FFF2-40B4-BE49-F238E27FC236}">
              <a16:creationId xmlns:a16="http://schemas.microsoft.com/office/drawing/2014/main" id="{19F3A456-723C-2940-56AB-3F9569FBA070}"/>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6AE1B871-A038-13C4-9405-B585BCBDB72F}"/>
              </a:ext>
            </a:extLst>
          </p:cNvPr>
          <p:cNvSpPr/>
          <p:nvPr/>
        </p:nvSpPr>
        <p:spPr>
          <a:xfrm flipH="1">
            <a:off x="-771296" y="-1632256"/>
            <a:ext cx="2306830" cy="3893299"/>
          </a:xfrm>
          <a:custGeom>
            <a:avLst/>
            <a:gdLst/>
            <a:ahLst/>
            <a:cxnLst/>
            <a:rect l="l" t="t" r="r" b="b"/>
            <a:pathLst>
              <a:path w="3178907" h="4662397">
                <a:moveTo>
                  <a:pt x="3178907" y="0"/>
                </a:moveTo>
                <a:lnTo>
                  <a:pt x="0" y="0"/>
                </a:lnTo>
                <a:lnTo>
                  <a:pt x="0" y="4662398"/>
                </a:lnTo>
                <a:lnTo>
                  <a:pt x="3178907" y="4662398"/>
                </a:lnTo>
                <a:lnTo>
                  <a:pt x="31789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a:extLst>
              <a:ext uri="{FF2B5EF4-FFF2-40B4-BE49-F238E27FC236}">
                <a16:creationId xmlns:a16="http://schemas.microsoft.com/office/drawing/2014/main" id="{3E2DAE81-AC29-799A-0FA5-71AEA43C2DFF}"/>
              </a:ext>
            </a:extLst>
          </p:cNvPr>
          <p:cNvSpPr/>
          <p:nvPr/>
        </p:nvSpPr>
        <p:spPr>
          <a:xfrm flipH="1">
            <a:off x="16921169" y="7951542"/>
            <a:ext cx="1901774" cy="2601655"/>
          </a:xfrm>
          <a:custGeom>
            <a:avLst/>
            <a:gdLst/>
            <a:ahLst/>
            <a:cxnLst/>
            <a:rect l="l" t="t" r="r" b="b"/>
            <a:pathLst>
              <a:path w="2710732" h="4397942">
                <a:moveTo>
                  <a:pt x="2710731" y="0"/>
                </a:moveTo>
                <a:lnTo>
                  <a:pt x="0" y="0"/>
                </a:lnTo>
                <a:lnTo>
                  <a:pt x="0" y="4397943"/>
                </a:lnTo>
                <a:lnTo>
                  <a:pt x="2710731" y="4397943"/>
                </a:lnTo>
                <a:lnTo>
                  <a:pt x="271073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34" name="Group 33">
            <a:extLst>
              <a:ext uri="{FF2B5EF4-FFF2-40B4-BE49-F238E27FC236}">
                <a16:creationId xmlns:a16="http://schemas.microsoft.com/office/drawing/2014/main" id="{F4DE5D4F-5EED-F1AA-9A46-889F8EDD1D21}"/>
              </a:ext>
            </a:extLst>
          </p:cNvPr>
          <p:cNvGrpSpPr/>
          <p:nvPr/>
        </p:nvGrpSpPr>
        <p:grpSpPr>
          <a:xfrm>
            <a:off x="-639896" y="7814335"/>
            <a:ext cx="2109489" cy="1413992"/>
            <a:chOff x="1838116" y="348756"/>
            <a:chExt cx="2109489" cy="1413992"/>
          </a:xfrm>
        </p:grpSpPr>
        <p:sp>
          <p:nvSpPr>
            <p:cNvPr id="21" name="Freeform 21">
              <a:extLst>
                <a:ext uri="{FF2B5EF4-FFF2-40B4-BE49-F238E27FC236}">
                  <a16:creationId xmlns:a16="http://schemas.microsoft.com/office/drawing/2014/main" id="{16BF8721-B628-2606-28A2-FADD20E1AB0F}"/>
                </a:ext>
              </a:extLst>
            </p:cNvPr>
            <p:cNvSpPr/>
            <p:nvPr/>
          </p:nvSpPr>
          <p:spPr>
            <a:xfrm rot="21030018">
              <a:off x="1838116" y="348756"/>
              <a:ext cx="1378322" cy="137832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5B2"/>
            </a:solidFill>
          </p:spPr>
          <p:txBody>
            <a:bodyPr/>
            <a:lstStyle/>
            <a:p>
              <a:endParaRPr lang="en-IN"/>
            </a:p>
          </p:txBody>
        </p:sp>
        <p:sp>
          <p:nvSpPr>
            <p:cNvPr id="22" name="TextBox 22">
              <a:extLst>
                <a:ext uri="{FF2B5EF4-FFF2-40B4-BE49-F238E27FC236}">
                  <a16:creationId xmlns:a16="http://schemas.microsoft.com/office/drawing/2014/main" id="{FE51DAEB-506A-F31D-D635-0AE91A8DF93C}"/>
                </a:ext>
              </a:extLst>
            </p:cNvPr>
            <p:cNvSpPr txBox="1"/>
            <p:nvPr/>
          </p:nvSpPr>
          <p:spPr>
            <a:xfrm rot="21030018">
              <a:off x="2827718" y="545948"/>
              <a:ext cx="1119887" cy="1216800"/>
            </a:xfrm>
            <a:prstGeom prst="rect">
              <a:avLst/>
            </a:prstGeom>
          </p:spPr>
          <p:txBody>
            <a:bodyPr lIns="50800" tIns="50800" rIns="50800" bIns="50800" rtlCol="0" anchor="ctr"/>
            <a:lstStyle/>
            <a:p>
              <a:pPr algn="ctr">
                <a:lnSpc>
                  <a:spcPts val="3080"/>
                </a:lnSpc>
              </a:pPr>
              <a:endParaRPr/>
            </a:p>
          </p:txBody>
        </p:sp>
      </p:grpSp>
      <p:sp>
        <p:nvSpPr>
          <p:cNvPr id="23" name="Freeform 23">
            <a:extLst>
              <a:ext uri="{FF2B5EF4-FFF2-40B4-BE49-F238E27FC236}">
                <a16:creationId xmlns:a16="http://schemas.microsoft.com/office/drawing/2014/main" id="{F51F6B88-2C1B-9CE9-0270-0D2920511D87}"/>
              </a:ext>
            </a:extLst>
          </p:cNvPr>
          <p:cNvSpPr/>
          <p:nvPr/>
        </p:nvSpPr>
        <p:spPr>
          <a:xfrm rot="-569982" flipV="1">
            <a:off x="-443816" y="8080491"/>
            <a:ext cx="961934" cy="846009"/>
          </a:xfrm>
          <a:custGeom>
            <a:avLst/>
            <a:gdLst/>
            <a:ahLst/>
            <a:cxnLst/>
            <a:rect l="l" t="t" r="r" b="b"/>
            <a:pathLst>
              <a:path w="748446" h="758094">
                <a:moveTo>
                  <a:pt x="0" y="0"/>
                </a:moveTo>
                <a:lnTo>
                  <a:pt x="748445" y="0"/>
                </a:lnTo>
                <a:lnTo>
                  <a:pt x="748445" y="758094"/>
                </a:lnTo>
                <a:lnTo>
                  <a:pt x="0" y="7580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24" name="Group 24">
            <a:extLst>
              <a:ext uri="{FF2B5EF4-FFF2-40B4-BE49-F238E27FC236}">
                <a16:creationId xmlns:a16="http://schemas.microsoft.com/office/drawing/2014/main" id="{CF896461-C931-D7CA-412F-A85214EB7D2E}"/>
              </a:ext>
            </a:extLst>
          </p:cNvPr>
          <p:cNvGrpSpPr/>
          <p:nvPr/>
        </p:nvGrpSpPr>
        <p:grpSpPr>
          <a:xfrm rot="191471">
            <a:off x="192341" y="9350586"/>
            <a:ext cx="2739971" cy="1520350"/>
            <a:chOff x="-728226" y="-67447"/>
            <a:chExt cx="1464826" cy="812800"/>
          </a:xfrm>
        </p:grpSpPr>
        <p:sp>
          <p:nvSpPr>
            <p:cNvPr id="25" name="Freeform 25">
              <a:extLst>
                <a:ext uri="{FF2B5EF4-FFF2-40B4-BE49-F238E27FC236}">
                  <a16:creationId xmlns:a16="http://schemas.microsoft.com/office/drawing/2014/main" id="{4C44544E-0996-2ED8-5E54-DDB12307D091}"/>
                </a:ext>
              </a:extLst>
            </p:cNvPr>
            <p:cNvSpPr/>
            <p:nvPr/>
          </p:nvSpPr>
          <p:spPr>
            <a:xfrm>
              <a:off x="-728226" y="-67447"/>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BB50"/>
            </a:solidFill>
          </p:spPr>
          <p:txBody>
            <a:bodyPr/>
            <a:lstStyle/>
            <a:p>
              <a:endParaRPr lang="en-IN"/>
            </a:p>
          </p:txBody>
        </p:sp>
        <p:sp>
          <p:nvSpPr>
            <p:cNvPr id="26" name="TextBox 26">
              <a:extLst>
                <a:ext uri="{FF2B5EF4-FFF2-40B4-BE49-F238E27FC236}">
                  <a16:creationId xmlns:a16="http://schemas.microsoft.com/office/drawing/2014/main" id="{34FE9967-B33B-648C-2657-4DB246BB200A}"/>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dirty="0"/>
            </a:p>
          </p:txBody>
        </p:sp>
      </p:grpSp>
      <p:sp>
        <p:nvSpPr>
          <p:cNvPr id="27" name="Freeform 27">
            <a:extLst>
              <a:ext uri="{FF2B5EF4-FFF2-40B4-BE49-F238E27FC236}">
                <a16:creationId xmlns:a16="http://schemas.microsoft.com/office/drawing/2014/main" id="{3D7287DD-5113-97A2-50F0-03558B301F84}"/>
              </a:ext>
            </a:extLst>
          </p:cNvPr>
          <p:cNvSpPr/>
          <p:nvPr/>
        </p:nvSpPr>
        <p:spPr>
          <a:xfrm rot="191471">
            <a:off x="566907" y="9756558"/>
            <a:ext cx="867051" cy="758276"/>
          </a:xfrm>
          <a:custGeom>
            <a:avLst/>
            <a:gdLst/>
            <a:ahLst/>
            <a:cxnLst/>
            <a:rect l="l" t="t" r="r" b="b"/>
            <a:pathLst>
              <a:path w="867051" h="758276">
                <a:moveTo>
                  <a:pt x="0" y="0"/>
                </a:moveTo>
                <a:lnTo>
                  <a:pt x="867052" y="0"/>
                </a:lnTo>
                <a:lnTo>
                  <a:pt x="867052" y="758276"/>
                </a:lnTo>
                <a:lnTo>
                  <a:pt x="0" y="75827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dirty="0"/>
          </a:p>
        </p:txBody>
      </p:sp>
      <p:sp>
        <p:nvSpPr>
          <p:cNvPr id="32" name="Freeform 32">
            <a:extLst>
              <a:ext uri="{FF2B5EF4-FFF2-40B4-BE49-F238E27FC236}">
                <a16:creationId xmlns:a16="http://schemas.microsoft.com/office/drawing/2014/main" id="{63DA287A-74A6-71E9-06E4-44F1EE9EC860}"/>
              </a:ext>
            </a:extLst>
          </p:cNvPr>
          <p:cNvSpPr/>
          <p:nvPr/>
        </p:nvSpPr>
        <p:spPr>
          <a:xfrm>
            <a:off x="16921169" y="-845620"/>
            <a:ext cx="2289197" cy="2601655"/>
          </a:xfrm>
          <a:custGeom>
            <a:avLst/>
            <a:gdLst/>
            <a:ahLst/>
            <a:cxnLst/>
            <a:rect l="l" t="t" r="r" b="b"/>
            <a:pathLst>
              <a:path w="4139759" h="4103536">
                <a:moveTo>
                  <a:pt x="0" y="0"/>
                </a:moveTo>
                <a:lnTo>
                  <a:pt x="4139760" y="0"/>
                </a:lnTo>
                <a:lnTo>
                  <a:pt x="4139760" y="4103536"/>
                </a:lnTo>
                <a:lnTo>
                  <a:pt x="0" y="410353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35" name="TextBox 34">
            <a:extLst>
              <a:ext uri="{FF2B5EF4-FFF2-40B4-BE49-F238E27FC236}">
                <a16:creationId xmlns:a16="http://schemas.microsoft.com/office/drawing/2014/main" id="{A8E1DB95-3E57-BC49-4FF5-00599DE31728}"/>
              </a:ext>
            </a:extLst>
          </p:cNvPr>
          <p:cNvSpPr txBox="1"/>
          <p:nvPr/>
        </p:nvSpPr>
        <p:spPr>
          <a:xfrm>
            <a:off x="1412112" y="245888"/>
            <a:ext cx="15463776" cy="1015663"/>
          </a:xfrm>
          <a:prstGeom prst="rect">
            <a:avLst/>
          </a:prstGeom>
          <a:noFill/>
        </p:spPr>
        <p:txBody>
          <a:bodyPr wrap="square" rtlCol="0">
            <a:spAutoFit/>
          </a:bodyPr>
          <a:lstStyle/>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Business Request 7: Get the complete report of the Gross sales amount for the customer “</a:t>
            </a:r>
            <a:r>
              <a:rPr lang="en-US" sz="3000" dirty="0" err="1">
                <a:latin typeface="ADLaM Display" panose="02010000000000000000" pitchFamily="2" charset="0"/>
                <a:ea typeface="ADLaM Display" panose="02010000000000000000" pitchFamily="2" charset="0"/>
                <a:cs typeface="ADLaM Display" panose="02010000000000000000" pitchFamily="2" charset="0"/>
              </a:rPr>
              <a:t>AtliQ</a:t>
            </a:r>
            <a:r>
              <a:rPr lang="en-US" sz="3000" dirty="0">
                <a:latin typeface="ADLaM Display" panose="02010000000000000000" pitchFamily="2" charset="0"/>
                <a:ea typeface="ADLaM Display" panose="02010000000000000000" pitchFamily="2" charset="0"/>
                <a:cs typeface="ADLaM Display" panose="02010000000000000000" pitchFamily="2" charset="0"/>
              </a:rPr>
              <a:t> Exclusive” for each month. </a:t>
            </a:r>
          </a:p>
        </p:txBody>
      </p:sp>
      <p:sp>
        <p:nvSpPr>
          <p:cNvPr id="4" name="TextBox 3">
            <a:extLst>
              <a:ext uri="{FF2B5EF4-FFF2-40B4-BE49-F238E27FC236}">
                <a16:creationId xmlns:a16="http://schemas.microsoft.com/office/drawing/2014/main" id="{FF0EC3BD-6616-DA35-2C82-BBFF9EDBDDEF}"/>
              </a:ext>
            </a:extLst>
          </p:cNvPr>
          <p:cNvSpPr txBox="1"/>
          <p:nvPr/>
        </p:nvSpPr>
        <p:spPr>
          <a:xfrm>
            <a:off x="1339969" y="8746910"/>
            <a:ext cx="15608061" cy="1969770"/>
          </a:xfrm>
          <a:prstGeom prst="rect">
            <a:avLst/>
          </a:prstGeom>
          <a:noFill/>
        </p:spPr>
        <p:txBody>
          <a:bodyPr wrap="square" rtlCol="0">
            <a:spAutoFit/>
          </a:bodyPr>
          <a:lstStyle/>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INSIGHTS :  For fiscal year 2021,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November</a:t>
            </a:r>
            <a:r>
              <a:rPr lang="en-US" sz="3000" dirty="0">
                <a:latin typeface="ADLaM Display" panose="02010000000000000000" pitchFamily="2" charset="0"/>
                <a:ea typeface="ADLaM Display" panose="02010000000000000000" pitchFamily="2" charset="0"/>
                <a:cs typeface="ADLaM Display" panose="02010000000000000000" pitchFamily="2" charset="0"/>
              </a:rPr>
              <a:t> shows highest, and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August</a:t>
            </a:r>
            <a:r>
              <a:rPr lang="en-US" sz="3000" dirty="0">
                <a:latin typeface="ADLaM Display" panose="02010000000000000000" pitchFamily="2" charset="0"/>
                <a:ea typeface="ADLaM Display" panose="02010000000000000000" pitchFamily="2" charset="0"/>
                <a:cs typeface="ADLaM Display" panose="02010000000000000000" pitchFamily="2" charset="0"/>
              </a:rPr>
              <a:t> shows lowest gross sales. And for fiscal year 2022,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November</a:t>
            </a:r>
            <a:r>
              <a:rPr lang="en-US" sz="3000" dirty="0">
                <a:latin typeface="ADLaM Display" panose="02010000000000000000" pitchFamily="2" charset="0"/>
                <a:ea typeface="ADLaM Display" panose="02010000000000000000" pitchFamily="2" charset="0"/>
                <a:cs typeface="ADLaM Display" panose="02010000000000000000" pitchFamily="2" charset="0"/>
              </a:rPr>
              <a:t> shows highest and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March</a:t>
            </a:r>
            <a:r>
              <a:rPr lang="en-US" sz="3000" dirty="0">
                <a:latin typeface="ADLaM Display" panose="02010000000000000000" pitchFamily="2" charset="0"/>
                <a:ea typeface="ADLaM Display" panose="02010000000000000000" pitchFamily="2" charset="0"/>
                <a:cs typeface="ADLaM Display" panose="02010000000000000000" pitchFamily="2" charset="0"/>
              </a:rPr>
              <a:t> shows lowest gross sales for </a:t>
            </a:r>
            <a:r>
              <a:rPr lang="en-US" sz="3000" dirty="0" err="1">
                <a:latin typeface="ADLaM Display" panose="02010000000000000000" pitchFamily="2" charset="0"/>
                <a:ea typeface="ADLaM Display" panose="02010000000000000000" pitchFamily="2" charset="0"/>
                <a:cs typeface="ADLaM Display" panose="02010000000000000000" pitchFamily="2" charset="0"/>
              </a:rPr>
              <a:t>AtliQ</a:t>
            </a:r>
            <a:r>
              <a:rPr lang="en-US" sz="3000" dirty="0">
                <a:latin typeface="ADLaM Display" panose="02010000000000000000" pitchFamily="2" charset="0"/>
                <a:ea typeface="ADLaM Display" panose="02010000000000000000" pitchFamily="2" charset="0"/>
                <a:cs typeface="ADLaM Display" panose="02010000000000000000" pitchFamily="2" charset="0"/>
              </a:rPr>
              <a:t> Exclusive.</a:t>
            </a:r>
          </a:p>
          <a:p>
            <a:pPr algn="ctr"/>
            <a:endParaRPr lang="en-IN" sz="32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8" name="Arrow: Right 7">
            <a:extLst>
              <a:ext uri="{FF2B5EF4-FFF2-40B4-BE49-F238E27FC236}">
                <a16:creationId xmlns:a16="http://schemas.microsoft.com/office/drawing/2014/main" id="{48261CDC-A9B0-021A-D388-1D41B46591E0}"/>
              </a:ext>
            </a:extLst>
          </p:cNvPr>
          <p:cNvSpPr/>
          <p:nvPr/>
        </p:nvSpPr>
        <p:spPr>
          <a:xfrm>
            <a:off x="5804831" y="4966059"/>
            <a:ext cx="1039565" cy="5162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A screenshot of a data&#10;&#10;Description automatically generated">
            <a:extLst>
              <a:ext uri="{FF2B5EF4-FFF2-40B4-BE49-F238E27FC236}">
                <a16:creationId xmlns:a16="http://schemas.microsoft.com/office/drawing/2014/main" id="{87D10C21-504C-01CF-729C-049DA80B0B1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0432" y="1513361"/>
            <a:ext cx="4320217" cy="3540394"/>
          </a:xfrm>
          <a:prstGeom prst="rect">
            <a:avLst/>
          </a:prstGeom>
        </p:spPr>
      </p:pic>
      <p:pic>
        <p:nvPicPr>
          <p:cNvPr id="17" name="Picture 16" descr="A graph of red bars&#10;&#10;Description automatically generated">
            <a:extLst>
              <a:ext uri="{FF2B5EF4-FFF2-40B4-BE49-F238E27FC236}">
                <a16:creationId xmlns:a16="http://schemas.microsoft.com/office/drawing/2014/main" id="{B8D45817-393D-4FDB-F01B-63DEB81643D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08377" y="1381507"/>
            <a:ext cx="9569757" cy="3646649"/>
          </a:xfrm>
          <a:prstGeom prst="rect">
            <a:avLst/>
          </a:prstGeom>
        </p:spPr>
      </p:pic>
      <p:pic>
        <p:nvPicPr>
          <p:cNvPr id="18" name="Picture 17" descr="A screenshot of a calendar&#10;&#10;Description automatically generated">
            <a:extLst>
              <a:ext uri="{FF2B5EF4-FFF2-40B4-BE49-F238E27FC236}">
                <a16:creationId xmlns:a16="http://schemas.microsoft.com/office/drawing/2014/main" id="{61BD57E3-E5FB-7AB9-36AA-3796B580411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92411" y="5053755"/>
            <a:ext cx="4320217" cy="3329995"/>
          </a:xfrm>
          <a:prstGeom prst="rect">
            <a:avLst/>
          </a:prstGeom>
        </p:spPr>
      </p:pic>
      <p:pic>
        <p:nvPicPr>
          <p:cNvPr id="19" name="Picture 18" descr="A graph of red bars&#10;&#10;Description automatically generated">
            <a:extLst>
              <a:ext uri="{FF2B5EF4-FFF2-40B4-BE49-F238E27FC236}">
                <a16:creationId xmlns:a16="http://schemas.microsoft.com/office/drawing/2014/main" id="{94A094B2-385A-5D6C-7476-1764CBEDD10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08377" y="5138854"/>
            <a:ext cx="9587802" cy="3572559"/>
          </a:xfrm>
          <a:prstGeom prst="rect">
            <a:avLst/>
          </a:prstGeom>
        </p:spPr>
      </p:pic>
    </p:spTree>
    <p:extLst>
      <p:ext uri="{BB962C8B-B14F-4D97-AF65-F5344CB8AC3E}">
        <p14:creationId xmlns:p14="http://schemas.microsoft.com/office/powerpoint/2010/main" val="566549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5F1"/>
        </a:solidFill>
        <a:effectLst/>
      </p:bgPr>
    </p:bg>
    <p:spTree>
      <p:nvGrpSpPr>
        <p:cNvPr id="1" name="">
          <a:extLst>
            <a:ext uri="{FF2B5EF4-FFF2-40B4-BE49-F238E27FC236}">
              <a16:creationId xmlns:a16="http://schemas.microsoft.com/office/drawing/2014/main" id="{80966CF0-1642-CBB4-2D8B-7F08C2E7FBB3}"/>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4E2C68F3-79AE-329D-86BF-97657405B9F3}"/>
              </a:ext>
            </a:extLst>
          </p:cNvPr>
          <p:cNvSpPr/>
          <p:nvPr/>
        </p:nvSpPr>
        <p:spPr>
          <a:xfrm flipH="1">
            <a:off x="-771296" y="-1632256"/>
            <a:ext cx="2306830" cy="3893299"/>
          </a:xfrm>
          <a:custGeom>
            <a:avLst/>
            <a:gdLst/>
            <a:ahLst/>
            <a:cxnLst/>
            <a:rect l="l" t="t" r="r" b="b"/>
            <a:pathLst>
              <a:path w="3178907" h="4662397">
                <a:moveTo>
                  <a:pt x="3178907" y="0"/>
                </a:moveTo>
                <a:lnTo>
                  <a:pt x="0" y="0"/>
                </a:lnTo>
                <a:lnTo>
                  <a:pt x="0" y="4662398"/>
                </a:lnTo>
                <a:lnTo>
                  <a:pt x="3178907" y="4662398"/>
                </a:lnTo>
                <a:lnTo>
                  <a:pt x="31789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a:extLst>
              <a:ext uri="{FF2B5EF4-FFF2-40B4-BE49-F238E27FC236}">
                <a16:creationId xmlns:a16="http://schemas.microsoft.com/office/drawing/2014/main" id="{1ADC4B71-96B6-739A-A4C6-4C0B1AC5EB64}"/>
              </a:ext>
            </a:extLst>
          </p:cNvPr>
          <p:cNvSpPr/>
          <p:nvPr/>
        </p:nvSpPr>
        <p:spPr>
          <a:xfrm flipH="1">
            <a:off x="16921169" y="7951542"/>
            <a:ext cx="1901774" cy="2601655"/>
          </a:xfrm>
          <a:custGeom>
            <a:avLst/>
            <a:gdLst/>
            <a:ahLst/>
            <a:cxnLst/>
            <a:rect l="l" t="t" r="r" b="b"/>
            <a:pathLst>
              <a:path w="2710732" h="4397942">
                <a:moveTo>
                  <a:pt x="2710731" y="0"/>
                </a:moveTo>
                <a:lnTo>
                  <a:pt x="0" y="0"/>
                </a:lnTo>
                <a:lnTo>
                  <a:pt x="0" y="4397943"/>
                </a:lnTo>
                <a:lnTo>
                  <a:pt x="2710731" y="4397943"/>
                </a:lnTo>
                <a:lnTo>
                  <a:pt x="271073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34" name="Group 33">
            <a:extLst>
              <a:ext uri="{FF2B5EF4-FFF2-40B4-BE49-F238E27FC236}">
                <a16:creationId xmlns:a16="http://schemas.microsoft.com/office/drawing/2014/main" id="{34742FB5-1435-6A29-FFB0-ED77E71ED280}"/>
              </a:ext>
            </a:extLst>
          </p:cNvPr>
          <p:cNvGrpSpPr/>
          <p:nvPr/>
        </p:nvGrpSpPr>
        <p:grpSpPr>
          <a:xfrm>
            <a:off x="-667164" y="8017923"/>
            <a:ext cx="1914428" cy="1378322"/>
            <a:chOff x="2033177" y="543203"/>
            <a:chExt cx="1914428" cy="1378322"/>
          </a:xfrm>
        </p:grpSpPr>
        <p:sp>
          <p:nvSpPr>
            <p:cNvPr id="21" name="Freeform 21">
              <a:extLst>
                <a:ext uri="{FF2B5EF4-FFF2-40B4-BE49-F238E27FC236}">
                  <a16:creationId xmlns:a16="http://schemas.microsoft.com/office/drawing/2014/main" id="{65A189EA-734A-846C-459A-2324D2ED2EAA}"/>
                </a:ext>
              </a:extLst>
            </p:cNvPr>
            <p:cNvSpPr/>
            <p:nvPr/>
          </p:nvSpPr>
          <p:spPr>
            <a:xfrm rot="21030018">
              <a:off x="2033177" y="543203"/>
              <a:ext cx="1378322" cy="137832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5B2"/>
            </a:solidFill>
          </p:spPr>
          <p:txBody>
            <a:bodyPr/>
            <a:lstStyle/>
            <a:p>
              <a:endParaRPr lang="en-IN"/>
            </a:p>
          </p:txBody>
        </p:sp>
        <p:sp>
          <p:nvSpPr>
            <p:cNvPr id="22" name="TextBox 22">
              <a:extLst>
                <a:ext uri="{FF2B5EF4-FFF2-40B4-BE49-F238E27FC236}">
                  <a16:creationId xmlns:a16="http://schemas.microsoft.com/office/drawing/2014/main" id="{05487429-DC6A-FDB0-7F27-2A32AD3D6C1E}"/>
                </a:ext>
              </a:extLst>
            </p:cNvPr>
            <p:cNvSpPr txBox="1"/>
            <p:nvPr/>
          </p:nvSpPr>
          <p:spPr>
            <a:xfrm rot="21030018">
              <a:off x="2827718" y="545948"/>
              <a:ext cx="1119887" cy="1216800"/>
            </a:xfrm>
            <a:prstGeom prst="rect">
              <a:avLst/>
            </a:prstGeom>
          </p:spPr>
          <p:txBody>
            <a:bodyPr lIns="50800" tIns="50800" rIns="50800" bIns="50800" rtlCol="0" anchor="ctr"/>
            <a:lstStyle/>
            <a:p>
              <a:pPr algn="ctr">
                <a:lnSpc>
                  <a:spcPts val="3080"/>
                </a:lnSpc>
              </a:pPr>
              <a:endParaRPr/>
            </a:p>
          </p:txBody>
        </p:sp>
      </p:grpSp>
      <p:sp>
        <p:nvSpPr>
          <p:cNvPr id="23" name="Freeform 23">
            <a:extLst>
              <a:ext uri="{FF2B5EF4-FFF2-40B4-BE49-F238E27FC236}">
                <a16:creationId xmlns:a16="http://schemas.microsoft.com/office/drawing/2014/main" id="{8D9D08A7-0991-3DFC-0958-D2DB7FC8F49E}"/>
              </a:ext>
            </a:extLst>
          </p:cNvPr>
          <p:cNvSpPr/>
          <p:nvPr/>
        </p:nvSpPr>
        <p:spPr>
          <a:xfrm rot="-569982" flipV="1">
            <a:off x="-500441" y="8236582"/>
            <a:ext cx="961934" cy="846009"/>
          </a:xfrm>
          <a:custGeom>
            <a:avLst/>
            <a:gdLst/>
            <a:ahLst/>
            <a:cxnLst/>
            <a:rect l="l" t="t" r="r" b="b"/>
            <a:pathLst>
              <a:path w="748446" h="758094">
                <a:moveTo>
                  <a:pt x="0" y="0"/>
                </a:moveTo>
                <a:lnTo>
                  <a:pt x="748445" y="0"/>
                </a:lnTo>
                <a:lnTo>
                  <a:pt x="748445" y="758094"/>
                </a:lnTo>
                <a:lnTo>
                  <a:pt x="0" y="7580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24" name="Group 24">
            <a:extLst>
              <a:ext uri="{FF2B5EF4-FFF2-40B4-BE49-F238E27FC236}">
                <a16:creationId xmlns:a16="http://schemas.microsoft.com/office/drawing/2014/main" id="{09439DF4-90AB-4778-BC60-F9690FDB6839}"/>
              </a:ext>
            </a:extLst>
          </p:cNvPr>
          <p:cNvGrpSpPr/>
          <p:nvPr/>
        </p:nvGrpSpPr>
        <p:grpSpPr>
          <a:xfrm rot="191471">
            <a:off x="580165" y="9565134"/>
            <a:ext cx="2414274" cy="1583642"/>
            <a:chOff x="-554104" y="19050"/>
            <a:chExt cx="1290704" cy="846637"/>
          </a:xfrm>
        </p:grpSpPr>
        <p:sp>
          <p:nvSpPr>
            <p:cNvPr id="25" name="Freeform 25">
              <a:extLst>
                <a:ext uri="{FF2B5EF4-FFF2-40B4-BE49-F238E27FC236}">
                  <a16:creationId xmlns:a16="http://schemas.microsoft.com/office/drawing/2014/main" id="{4445A1D8-277D-F200-6DC6-E8E84D888EB4}"/>
                </a:ext>
              </a:extLst>
            </p:cNvPr>
            <p:cNvSpPr/>
            <p:nvPr/>
          </p:nvSpPr>
          <p:spPr>
            <a:xfrm>
              <a:off x="-554104" y="52887"/>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BB50"/>
            </a:solidFill>
          </p:spPr>
          <p:txBody>
            <a:bodyPr/>
            <a:lstStyle/>
            <a:p>
              <a:endParaRPr lang="en-IN"/>
            </a:p>
          </p:txBody>
        </p:sp>
        <p:sp>
          <p:nvSpPr>
            <p:cNvPr id="26" name="TextBox 26">
              <a:extLst>
                <a:ext uri="{FF2B5EF4-FFF2-40B4-BE49-F238E27FC236}">
                  <a16:creationId xmlns:a16="http://schemas.microsoft.com/office/drawing/2014/main" id="{EEE71B1A-E8FB-680B-B1F1-195EF7C8048A}"/>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dirty="0"/>
            </a:p>
          </p:txBody>
        </p:sp>
      </p:grpSp>
      <p:sp>
        <p:nvSpPr>
          <p:cNvPr id="27" name="Freeform 27">
            <a:extLst>
              <a:ext uri="{FF2B5EF4-FFF2-40B4-BE49-F238E27FC236}">
                <a16:creationId xmlns:a16="http://schemas.microsoft.com/office/drawing/2014/main" id="{09FC03A9-69AC-5694-54C9-8247DFCC333A}"/>
              </a:ext>
            </a:extLst>
          </p:cNvPr>
          <p:cNvSpPr/>
          <p:nvPr/>
        </p:nvSpPr>
        <p:spPr>
          <a:xfrm rot="191471">
            <a:off x="905746" y="9930266"/>
            <a:ext cx="867051" cy="758276"/>
          </a:xfrm>
          <a:custGeom>
            <a:avLst/>
            <a:gdLst/>
            <a:ahLst/>
            <a:cxnLst/>
            <a:rect l="l" t="t" r="r" b="b"/>
            <a:pathLst>
              <a:path w="867051" h="758276">
                <a:moveTo>
                  <a:pt x="0" y="0"/>
                </a:moveTo>
                <a:lnTo>
                  <a:pt x="867052" y="0"/>
                </a:lnTo>
                <a:lnTo>
                  <a:pt x="867052" y="758276"/>
                </a:lnTo>
                <a:lnTo>
                  <a:pt x="0" y="75827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a:p>
        </p:txBody>
      </p:sp>
      <p:sp>
        <p:nvSpPr>
          <p:cNvPr id="32" name="Freeform 32">
            <a:extLst>
              <a:ext uri="{FF2B5EF4-FFF2-40B4-BE49-F238E27FC236}">
                <a16:creationId xmlns:a16="http://schemas.microsoft.com/office/drawing/2014/main" id="{E23AC25B-30C6-4DAF-3087-D9C198B72375}"/>
              </a:ext>
            </a:extLst>
          </p:cNvPr>
          <p:cNvSpPr/>
          <p:nvPr/>
        </p:nvSpPr>
        <p:spPr>
          <a:xfrm>
            <a:off x="16921169" y="-845620"/>
            <a:ext cx="2289197" cy="2601655"/>
          </a:xfrm>
          <a:custGeom>
            <a:avLst/>
            <a:gdLst/>
            <a:ahLst/>
            <a:cxnLst/>
            <a:rect l="l" t="t" r="r" b="b"/>
            <a:pathLst>
              <a:path w="4139759" h="4103536">
                <a:moveTo>
                  <a:pt x="0" y="0"/>
                </a:moveTo>
                <a:lnTo>
                  <a:pt x="4139760" y="0"/>
                </a:lnTo>
                <a:lnTo>
                  <a:pt x="4139760" y="4103536"/>
                </a:lnTo>
                <a:lnTo>
                  <a:pt x="0" y="410353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35" name="TextBox 34">
            <a:extLst>
              <a:ext uri="{FF2B5EF4-FFF2-40B4-BE49-F238E27FC236}">
                <a16:creationId xmlns:a16="http://schemas.microsoft.com/office/drawing/2014/main" id="{FC6557B6-0B80-9567-1642-DC9C6B4828B5}"/>
              </a:ext>
            </a:extLst>
          </p:cNvPr>
          <p:cNvSpPr txBox="1"/>
          <p:nvPr/>
        </p:nvSpPr>
        <p:spPr>
          <a:xfrm>
            <a:off x="1488769" y="327290"/>
            <a:ext cx="15463776" cy="553998"/>
          </a:xfrm>
          <a:prstGeom prst="rect">
            <a:avLst/>
          </a:prstGeom>
          <a:noFill/>
        </p:spPr>
        <p:txBody>
          <a:bodyPr wrap="square" rtlCol="0">
            <a:spAutoFit/>
          </a:bodyPr>
          <a:lstStyle/>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Business Request 8: In which quarter of 2020,got the maximum total sold quantity.</a:t>
            </a:r>
          </a:p>
        </p:txBody>
      </p:sp>
      <p:sp>
        <p:nvSpPr>
          <p:cNvPr id="4" name="TextBox 3">
            <a:extLst>
              <a:ext uri="{FF2B5EF4-FFF2-40B4-BE49-F238E27FC236}">
                <a16:creationId xmlns:a16="http://schemas.microsoft.com/office/drawing/2014/main" id="{5DEB032A-B119-935E-F854-856EB384688A}"/>
              </a:ext>
            </a:extLst>
          </p:cNvPr>
          <p:cNvSpPr txBox="1"/>
          <p:nvPr/>
        </p:nvSpPr>
        <p:spPr>
          <a:xfrm>
            <a:off x="1123014" y="8476590"/>
            <a:ext cx="15825050" cy="1969770"/>
          </a:xfrm>
          <a:prstGeom prst="rect">
            <a:avLst/>
          </a:prstGeom>
          <a:noFill/>
        </p:spPr>
        <p:txBody>
          <a:bodyPr wrap="square" rtlCol="0">
            <a:spAutoFit/>
          </a:bodyPr>
          <a:lstStyle/>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INSIGHTS : In 2020,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Q1</a:t>
            </a:r>
            <a:r>
              <a:rPr lang="en-US" sz="3000" dirty="0">
                <a:latin typeface="ADLaM Display" panose="02010000000000000000" pitchFamily="2" charset="0"/>
                <a:ea typeface="ADLaM Display" panose="02010000000000000000" pitchFamily="2" charset="0"/>
                <a:cs typeface="ADLaM Display" panose="02010000000000000000" pitchFamily="2" charset="0"/>
              </a:rPr>
              <a:t> experience the highest sold quantity. It suggests that beginning of the year has the strongest sales performance. And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Q3</a:t>
            </a:r>
            <a:r>
              <a:rPr lang="en-US" sz="3000" dirty="0">
                <a:latin typeface="ADLaM Display" panose="02010000000000000000" pitchFamily="2" charset="0"/>
                <a:ea typeface="ADLaM Display" panose="02010000000000000000" pitchFamily="2" charset="0"/>
                <a:cs typeface="ADLaM Display" panose="02010000000000000000" pitchFamily="2" charset="0"/>
              </a:rPr>
              <a:t> shows the lowest sold quantity. </a:t>
            </a:r>
          </a:p>
          <a:p>
            <a:pPr algn="ctr"/>
            <a:endParaRPr lang="en-IN" sz="32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8" name="Arrow: Right 7">
            <a:extLst>
              <a:ext uri="{FF2B5EF4-FFF2-40B4-BE49-F238E27FC236}">
                <a16:creationId xmlns:a16="http://schemas.microsoft.com/office/drawing/2014/main" id="{A81260B3-12D2-333F-C8DF-47E73A98DB09}"/>
              </a:ext>
            </a:extLst>
          </p:cNvPr>
          <p:cNvSpPr/>
          <p:nvPr/>
        </p:nvSpPr>
        <p:spPr>
          <a:xfrm>
            <a:off x="7047235" y="4711776"/>
            <a:ext cx="1039565" cy="5162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descr="A screenshot of a number&#10;&#10;Description automatically generated">
            <a:extLst>
              <a:ext uri="{FF2B5EF4-FFF2-40B4-BE49-F238E27FC236}">
                <a16:creationId xmlns:a16="http://schemas.microsoft.com/office/drawing/2014/main" id="{73656EF3-2D4F-123B-721F-974C22531B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4711" y="3406885"/>
            <a:ext cx="6089302" cy="3126059"/>
          </a:xfrm>
          <a:prstGeom prst="rect">
            <a:avLst/>
          </a:prstGeom>
        </p:spPr>
      </p:pic>
      <p:pic>
        <p:nvPicPr>
          <p:cNvPr id="3" name="Picture 2" descr="A screenshot of a graph&#10;&#10;Description automatically generated">
            <a:extLst>
              <a:ext uri="{FF2B5EF4-FFF2-40B4-BE49-F238E27FC236}">
                <a16:creationId xmlns:a16="http://schemas.microsoft.com/office/drawing/2014/main" id="{6FF00F4E-E459-DD87-F702-2CFB2E9258A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20023" y="1706532"/>
            <a:ext cx="8401146" cy="6167316"/>
          </a:xfrm>
          <a:prstGeom prst="rect">
            <a:avLst/>
          </a:prstGeom>
        </p:spPr>
      </p:pic>
    </p:spTree>
    <p:extLst>
      <p:ext uri="{BB962C8B-B14F-4D97-AF65-F5344CB8AC3E}">
        <p14:creationId xmlns:p14="http://schemas.microsoft.com/office/powerpoint/2010/main" val="1359675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5F1"/>
        </a:solidFill>
        <a:effectLst/>
      </p:bgPr>
    </p:bg>
    <p:spTree>
      <p:nvGrpSpPr>
        <p:cNvPr id="1" name=""/>
        <p:cNvGrpSpPr/>
        <p:nvPr/>
      </p:nvGrpSpPr>
      <p:grpSpPr>
        <a:xfrm>
          <a:off x="0" y="0"/>
          <a:ext cx="0" cy="0"/>
          <a:chOff x="0" y="0"/>
          <a:chExt cx="0" cy="0"/>
        </a:xfrm>
      </p:grpSpPr>
      <p:grpSp>
        <p:nvGrpSpPr>
          <p:cNvPr id="2" name="Group 2"/>
          <p:cNvGrpSpPr/>
          <p:nvPr/>
        </p:nvGrpSpPr>
        <p:grpSpPr>
          <a:xfrm>
            <a:off x="9925052" y="3198830"/>
            <a:ext cx="1177027" cy="117702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5B2"/>
            </a:solidFill>
          </p:spPr>
          <p:txBody>
            <a:bodyPr/>
            <a:lstStyle/>
            <a:p>
              <a:endParaRPr lang="en-IN" dirty="0"/>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dirty="0"/>
            </a:p>
          </p:txBody>
        </p:sp>
      </p:grpSp>
      <p:grpSp>
        <p:nvGrpSpPr>
          <p:cNvPr id="5" name="Group 5"/>
          <p:cNvGrpSpPr/>
          <p:nvPr/>
        </p:nvGrpSpPr>
        <p:grpSpPr>
          <a:xfrm>
            <a:off x="11113164" y="1072383"/>
            <a:ext cx="1457542" cy="145754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5B2"/>
            </a:solidFill>
          </p:spPr>
          <p:txBody>
            <a:bodyPr/>
            <a:lstStyle/>
            <a:p>
              <a:endParaRPr lang="en-IN" dirty="0"/>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dirty="0"/>
            </a:p>
          </p:txBody>
        </p:sp>
      </p:grpSp>
      <p:grpSp>
        <p:nvGrpSpPr>
          <p:cNvPr id="8" name="Group 8"/>
          <p:cNvGrpSpPr/>
          <p:nvPr/>
        </p:nvGrpSpPr>
        <p:grpSpPr>
          <a:xfrm>
            <a:off x="13831513" y="1212640"/>
            <a:ext cx="1177027" cy="117702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5B2"/>
            </a:solidFill>
          </p:spPr>
          <p:txBody>
            <a:bodyPr/>
            <a:lstStyle/>
            <a:p>
              <a:endParaRPr lang="en-IN" dirty="0"/>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dirty="0"/>
            </a:p>
          </p:txBody>
        </p:sp>
      </p:grpSp>
      <p:sp>
        <p:nvSpPr>
          <p:cNvPr id="11" name="Freeform 11"/>
          <p:cNvSpPr/>
          <p:nvPr/>
        </p:nvSpPr>
        <p:spPr>
          <a:xfrm>
            <a:off x="11176507" y="2247324"/>
            <a:ext cx="10555576" cy="7619207"/>
          </a:xfrm>
          <a:custGeom>
            <a:avLst/>
            <a:gdLst/>
            <a:ahLst/>
            <a:cxnLst/>
            <a:rect l="l" t="t" r="r" b="b"/>
            <a:pathLst>
              <a:path w="10555576" h="7619207">
                <a:moveTo>
                  <a:pt x="0" y="0"/>
                </a:moveTo>
                <a:lnTo>
                  <a:pt x="10555576" y="0"/>
                </a:lnTo>
                <a:lnTo>
                  <a:pt x="10555576" y="7619207"/>
                </a:lnTo>
                <a:lnTo>
                  <a:pt x="0" y="761920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dirty="0"/>
          </a:p>
        </p:txBody>
      </p:sp>
      <p:grpSp>
        <p:nvGrpSpPr>
          <p:cNvPr id="12" name="Group 12"/>
          <p:cNvGrpSpPr/>
          <p:nvPr/>
        </p:nvGrpSpPr>
        <p:grpSpPr>
          <a:xfrm>
            <a:off x="3868970" y="6851129"/>
            <a:ext cx="5884504" cy="588450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A"/>
            </a:solidFill>
          </p:spPr>
          <p:txBody>
            <a:bodyPr/>
            <a:lstStyle/>
            <a:p>
              <a:endParaRPr lang="en-IN" dirty="0"/>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dirty="0"/>
            </a:p>
          </p:txBody>
        </p:sp>
      </p:grpSp>
      <p:sp>
        <p:nvSpPr>
          <p:cNvPr id="15" name="Freeform 15"/>
          <p:cNvSpPr/>
          <p:nvPr/>
        </p:nvSpPr>
        <p:spPr>
          <a:xfrm flipH="1">
            <a:off x="8673596" y="6722118"/>
            <a:ext cx="2502911" cy="4060770"/>
          </a:xfrm>
          <a:custGeom>
            <a:avLst/>
            <a:gdLst/>
            <a:ahLst/>
            <a:cxnLst/>
            <a:rect l="l" t="t" r="r" b="b"/>
            <a:pathLst>
              <a:path w="2502911" h="4060770">
                <a:moveTo>
                  <a:pt x="2502911" y="0"/>
                </a:moveTo>
                <a:lnTo>
                  <a:pt x="0" y="0"/>
                </a:lnTo>
                <a:lnTo>
                  <a:pt x="0" y="4060771"/>
                </a:lnTo>
                <a:lnTo>
                  <a:pt x="2502911" y="4060771"/>
                </a:lnTo>
                <a:lnTo>
                  <a:pt x="250291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22" name="Freeform 22"/>
          <p:cNvSpPr/>
          <p:nvPr/>
        </p:nvSpPr>
        <p:spPr>
          <a:xfrm>
            <a:off x="-652971" y="8200929"/>
            <a:ext cx="1614110" cy="2276572"/>
          </a:xfrm>
          <a:custGeom>
            <a:avLst/>
            <a:gdLst/>
            <a:ahLst/>
            <a:cxnLst/>
            <a:rect l="l" t="t" r="r" b="b"/>
            <a:pathLst>
              <a:path w="2047951" h="3152063">
                <a:moveTo>
                  <a:pt x="0" y="0"/>
                </a:moveTo>
                <a:lnTo>
                  <a:pt x="2047951" y="0"/>
                </a:lnTo>
                <a:lnTo>
                  <a:pt x="2047951" y="3152064"/>
                </a:lnTo>
                <a:lnTo>
                  <a:pt x="0" y="31520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26" name="AutoShape 26"/>
          <p:cNvSpPr/>
          <p:nvPr/>
        </p:nvSpPr>
        <p:spPr>
          <a:xfrm>
            <a:off x="651875" y="293526"/>
            <a:ext cx="6492240" cy="0"/>
          </a:xfrm>
          <a:prstGeom prst="line">
            <a:avLst/>
          </a:prstGeom>
          <a:ln w="19050" cap="flat">
            <a:solidFill>
              <a:srgbClr val="000000"/>
            </a:solidFill>
            <a:prstDash val="solid"/>
            <a:headEnd type="none" w="sm" len="sm"/>
            <a:tailEnd type="none" w="sm" len="sm"/>
          </a:ln>
        </p:spPr>
        <p:txBody>
          <a:bodyPr/>
          <a:lstStyle/>
          <a:p>
            <a:endParaRPr lang="en-IN" dirty="0"/>
          </a:p>
        </p:txBody>
      </p:sp>
      <p:sp>
        <p:nvSpPr>
          <p:cNvPr id="27" name="Freeform 27"/>
          <p:cNvSpPr/>
          <p:nvPr/>
        </p:nvSpPr>
        <p:spPr>
          <a:xfrm>
            <a:off x="10193995" y="3463654"/>
            <a:ext cx="639140" cy="647379"/>
          </a:xfrm>
          <a:custGeom>
            <a:avLst/>
            <a:gdLst/>
            <a:ahLst/>
            <a:cxnLst/>
            <a:rect l="l" t="t" r="r" b="b"/>
            <a:pathLst>
              <a:path w="639140" h="647379">
                <a:moveTo>
                  <a:pt x="0" y="0"/>
                </a:moveTo>
                <a:lnTo>
                  <a:pt x="639140" y="0"/>
                </a:lnTo>
                <a:lnTo>
                  <a:pt x="639140" y="647379"/>
                </a:lnTo>
                <a:lnTo>
                  <a:pt x="0" y="6473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sp>
        <p:nvSpPr>
          <p:cNvPr id="28" name="Freeform 28"/>
          <p:cNvSpPr/>
          <p:nvPr/>
        </p:nvSpPr>
        <p:spPr>
          <a:xfrm>
            <a:off x="11426319" y="1410594"/>
            <a:ext cx="831232" cy="726950"/>
          </a:xfrm>
          <a:custGeom>
            <a:avLst/>
            <a:gdLst/>
            <a:ahLst/>
            <a:cxnLst/>
            <a:rect l="l" t="t" r="r" b="b"/>
            <a:pathLst>
              <a:path w="831232" h="726950">
                <a:moveTo>
                  <a:pt x="0" y="0"/>
                </a:moveTo>
                <a:lnTo>
                  <a:pt x="831232" y="0"/>
                </a:lnTo>
                <a:lnTo>
                  <a:pt x="831232" y="726950"/>
                </a:lnTo>
                <a:lnTo>
                  <a:pt x="0" y="726950"/>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IN" dirty="0"/>
          </a:p>
        </p:txBody>
      </p:sp>
      <p:sp>
        <p:nvSpPr>
          <p:cNvPr id="29" name="Freeform 29"/>
          <p:cNvSpPr/>
          <p:nvPr/>
        </p:nvSpPr>
        <p:spPr>
          <a:xfrm>
            <a:off x="14103724" y="1431013"/>
            <a:ext cx="632606" cy="740283"/>
          </a:xfrm>
          <a:custGeom>
            <a:avLst/>
            <a:gdLst/>
            <a:ahLst/>
            <a:cxnLst/>
            <a:rect l="l" t="t" r="r" b="b"/>
            <a:pathLst>
              <a:path w="632606" h="740283">
                <a:moveTo>
                  <a:pt x="0" y="0"/>
                </a:moveTo>
                <a:lnTo>
                  <a:pt x="632605" y="0"/>
                </a:lnTo>
                <a:lnTo>
                  <a:pt x="632605" y="740283"/>
                </a:lnTo>
                <a:lnTo>
                  <a:pt x="0" y="7402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dirty="0"/>
          </a:p>
        </p:txBody>
      </p:sp>
      <p:sp>
        <p:nvSpPr>
          <p:cNvPr id="30" name="TextBox 30"/>
          <p:cNvSpPr txBox="1"/>
          <p:nvPr/>
        </p:nvSpPr>
        <p:spPr>
          <a:xfrm>
            <a:off x="1581146" y="289658"/>
            <a:ext cx="5890240" cy="1051570"/>
          </a:xfrm>
          <a:prstGeom prst="rect">
            <a:avLst/>
          </a:prstGeom>
        </p:spPr>
        <p:txBody>
          <a:bodyPr lIns="0" tIns="0" rIns="0" bIns="0" rtlCol="0" anchor="t">
            <a:spAutoFit/>
          </a:bodyPr>
          <a:lstStyle/>
          <a:p>
            <a:pPr marL="0" lvl="0" indent="0" algn="l">
              <a:lnSpc>
                <a:spcPts val="8180"/>
              </a:lnSpc>
            </a:pPr>
            <a:r>
              <a:rPr lang="en-US" sz="8796" dirty="0">
                <a:solidFill>
                  <a:srgbClr val="534D4C"/>
                </a:solidFill>
                <a:latin typeface="Klose Slab"/>
                <a:ea typeface="Klose Slab"/>
                <a:cs typeface="Klose Slab"/>
                <a:sym typeface="Klose Slab"/>
              </a:rPr>
              <a:t>AGENDA</a:t>
            </a:r>
          </a:p>
        </p:txBody>
      </p:sp>
      <p:sp>
        <p:nvSpPr>
          <p:cNvPr id="37" name="Freeform 37"/>
          <p:cNvSpPr/>
          <p:nvPr/>
        </p:nvSpPr>
        <p:spPr>
          <a:xfrm>
            <a:off x="16116797" y="1281491"/>
            <a:ext cx="3463729" cy="258205"/>
          </a:xfrm>
          <a:custGeom>
            <a:avLst/>
            <a:gdLst/>
            <a:ahLst/>
            <a:cxnLst/>
            <a:rect l="l" t="t" r="r" b="b"/>
            <a:pathLst>
              <a:path w="3463729" h="258205">
                <a:moveTo>
                  <a:pt x="0" y="0"/>
                </a:moveTo>
                <a:lnTo>
                  <a:pt x="3463729" y="0"/>
                </a:lnTo>
                <a:lnTo>
                  <a:pt x="3463729" y="258205"/>
                </a:lnTo>
                <a:lnTo>
                  <a:pt x="0" y="25820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dirty="0"/>
          </a:p>
        </p:txBody>
      </p:sp>
      <p:grpSp>
        <p:nvGrpSpPr>
          <p:cNvPr id="63" name="Group 62">
            <a:extLst>
              <a:ext uri="{FF2B5EF4-FFF2-40B4-BE49-F238E27FC236}">
                <a16:creationId xmlns:a16="http://schemas.microsoft.com/office/drawing/2014/main" id="{29C43D59-26AA-889B-BF1F-1F215D8FCCF5}"/>
              </a:ext>
            </a:extLst>
          </p:cNvPr>
          <p:cNvGrpSpPr/>
          <p:nvPr/>
        </p:nvGrpSpPr>
        <p:grpSpPr>
          <a:xfrm>
            <a:off x="885375" y="1795979"/>
            <a:ext cx="5205191" cy="790774"/>
            <a:chOff x="914400" y="1580965"/>
            <a:chExt cx="5205191" cy="790774"/>
          </a:xfrm>
        </p:grpSpPr>
        <p:grpSp>
          <p:nvGrpSpPr>
            <p:cNvPr id="64" name="Group 19">
              <a:extLst>
                <a:ext uri="{FF2B5EF4-FFF2-40B4-BE49-F238E27FC236}">
                  <a16:creationId xmlns:a16="http://schemas.microsoft.com/office/drawing/2014/main" id="{A6EAE7CD-25E5-CF0E-3992-3A782AA5419B}"/>
                </a:ext>
              </a:extLst>
            </p:cNvPr>
            <p:cNvGrpSpPr/>
            <p:nvPr/>
          </p:nvGrpSpPr>
          <p:grpSpPr>
            <a:xfrm>
              <a:off x="1676400" y="1580965"/>
              <a:ext cx="4443191" cy="790774"/>
              <a:chOff x="0" y="0"/>
              <a:chExt cx="1170223" cy="208270"/>
            </a:xfrm>
          </p:grpSpPr>
          <p:sp>
            <p:nvSpPr>
              <p:cNvPr id="69" name="Freeform 20">
                <a:extLst>
                  <a:ext uri="{FF2B5EF4-FFF2-40B4-BE49-F238E27FC236}">
                    <a16:creationId xmlns:a16="http://schemas.microsoft.com/office/drawing/2014/main" id="{689090F4-0CF0-795C-5675-7F615F8D4C2B}"/>
                  </a:ext>
                </a:extLst>
              </p:cNvPr>
              <p:cNvSpPr/>
              <p:nvPr/>
            </p:nvSpPr>
            <p:spPr>
              <a:xfrm>
                <a:off x="0" y="0"/>
                <a:ext cx="1170223" cy="208270"/>
              </a:xfrm>
              <a:custGeom>
                <a:avLst/>
                <a:gdLst/>
                <a:ahLst/>
                <a:cxnLst/>
                <a:rect l="l" t="t" r="r" b="b"/>
                <a:pathLst>
                  <a:path w="1170223" h="208270">
                    <a:moveTo>
                      <a:pt x="69697" y="0"/>
                    </a:moveTo>
                    <a:lnTo>
                      <a:pt x="1100526" y="0"/>
                    </a:lnTo>
                    <a:cubicBezTo>
                      <a:pt x="1139019" y="0"/>
                      <a:pt x="1170223" y="31204"/>
                      <a:pt x="1170223" y="69697"/>
                    </a:cubicBezTo>
                    <a:lnTo>
                      <a:pt x="1170223" y="138573"/>
                    </a:lnTo>
                    <a:cubicBezTo>
                      <a:pt x="1170223" y="177065"/>
                      <a:pt x="1139019" y="208270"/>
                      <a:pt x="1100526" y="208270"/>
                    </a:cubicBezTo>
                    <a:lnTo>
                      <a:pt x="69697" y="208270"/>
                    </a:lnTo>
                    <a:cubicBezTo>
                      <a:pt x="31204" y="208270"/>
                      <a:pt x="0" y="177065"/>
                      <a:pt x="0" y="138573"/>
                    </a:cubicBezTo>
                    <a:lnTo>
                      <a:pt x="0" y="69697"/>
                    </a:lnTo>
                    <a:cubicBezTo>
                      <a:pt x="0" y="31204"/>
                      <a:pt x="31204" y="0"/>
                      <a:pt x="69697" y="0"/>
                    </a:cubicBezTo>
                    <a:close/>
                  </a:path>
                </a:pathLst>
              </a:custGeom>
              <a:solidFill>
                <a:srgbClr val="0075B2"/>
              </a:solidFill>
            </p:spPr>
            <p:txBody>
              <a:bodyPr/>
              <a:lstStyle/>
              <a:p>
                <a:endParaRPr lang="en-IN" dirty="0"/>
              </a:p>
            </p:txBody>
          </p:sp>
          <p:sp>
            <p:nvSpPr>
              <p:cNvPr id="70" name="TextBox 21">
                <a:extLst>
                  <a:ext uri="{FF2B5EF4-FFF2-40B4-BE49-F238E27FC236}">
                    <a16:creationId xmlns:a16="http://schemas.microsoft.com/office/drawing/2014/main" id="{4512D9BB-20BA-7234-C493-FED1D54BB8BD}"/>
                  </a:ext>
                </a:extLst>
              </p:cNvPr>
              <p:cNvSpPr txBox="1"/>
              <p:nvPr/>
            </p:nvSpPr>
            <p:spPr>
              <a:xfrm>
                <a:off x="0" y="-57150"/>
                <a:ext cx="1170223" cy="265420"/>
              </a:xfrm>
              <a:prstGeom prst="rect">
                <a:avLst/>
              </a:prstGeom>
            </p:spPr>
            <p:txBody>
              <a:bodyPr lIns="50800" tIns="50800" rIns="50800" bIns="50800" rtlCol="0" anchor="ctr"/>
              <a:lstStyle/>
              <a:p>
                <a:pPr algn="ctr">
                  <a:lnSpc>
                    <a:spcPts val="3080"/>
                  </a:lnSpc>
                </a:pPr>
                <a:endParaRPr dirty="0"/>
              </a:p>
            </p:txBody>
          </p:sp>
        </p:grpSp>
        <p:grpSp>
          <p:nvGrpSpPr>
            <p:cNvPr id="65" name="Group 23">
              <a:extLst>
                <a:ext uri="{FF2B5EF4-FFF2-40B4-BE49-F238E27FC236}">
                  <a16:creationId xmlns:a16="http://schemas.microsoft.com/office/drawing/2014/main" id="{667ACC54-03DC-CF64-8287-ED4947D734F5}"/>
                </a:ext>
              </a:extLst>
            </p:cNvPr>
            <p:cNvGrpSpPr/>
            <p:nvPr/>
          </p:nvGrpSpPr>
          <p:grpSpPr>
            <a:xfrm>
              <a:off x="914400" y="1860480"/>
              <a:ext cx="249273" cy="249273"/>
              <a:chOff x="0" y="0"/>
              <a:chExt cx="812800" cy="812800"/>
            </a:xfrm>
          </p:grpSpPr>
          <p:sp>
            <p:nvSpPr>
              <p:cNvPr id="67" name="Freeform 24">
                <a:extLst>
                  <a:ext uri="{FF2B5EF4-FFF2-40B4-BE49-F238E27FC236}">
                    <a16:creationId xmlns:a16="http://schemas.microsoft.com/office/drawing/2014/main" id="{C1329F2A-0CC2-D26E-90FA-1B523D68EFD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5B2"/>
              </a:solidFill>
            </p:spPr>
            <p:txBody>
              <a:bodyPr/>
              <a:lstStyle/>
              <a:p>
                <a:endParaRPr lang="en-IN" dirty="0"/>
              </a:p>
            </p:txBody>
          </p:sp>
          <p:sp>
            <p:nvSpPr>
              <p:cNvPr id="68" name="TextBox 25">
                <a:extLst>
                  <a:ext uri="{FF2B5EF4-FFF2-40B4-BE49-F238E27FC236}">
                    <a16:creationId xmlns:a16="http://schemas.microsoft.com/office/drawing/2014/main" id="{80ADC9AC-6919-176A-4C83-B3CC7A1FB9B8}"/>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dirty="0"/>
              </a:p>
            </p:txBody>
          </p:sp>
        </p:grpSp>
        <p:sp>
          <p:nvSpPr>
            <p:cNvPr id="66" name="TextBox 36">
              <a:extLst>
                <a:ext uri="{FF2B5EF4-FFF2-40B4-BE49-F238E27FC236}">
                  <a16:creationId xmlns:a16="http://schemas.microsoft.com/office/drawing/2014/main" id="{AEB29D86-34B4-2861-B953-459AE9DA387B}"/>
                </a:ext>
              </a:extLst>
            </p:cNvPr>
            <p:cNvSpPr txBox="1"/>
            <p:nvPr/>
          </p:nvSpPr>
          <p:spPr>
            <a:xfrm>
              <a:off x="1827605" y="1683483"/>
              <a:ext cx="4210455" cy="498470"/>
            </a:xfrm>
            <a:prstGeom prst="rect">
              <a:avLst/>
            </a:prstGeom>
          </p:spPr>
          <p:txBody>
            <a:bodyPr wrap="square" lIns="0" tIns="0" rIns="0" bIns="0" rtlCol="0" anchor="t">
              <a:spAutoFit/>
            </a:bodyPr>
            <a:lstStyle/>
            <a:p>
              <a:pPr marL="0" lvl="0" indent="0" algn="ctr">
                <a:lnSpc>
                  <a:spcPts val="4060"/>
                </a:lnSpc>
                <a:spcBef>
                  <a:spcPct val="0"/>
                </a:spcBef>
              </a:pPr>
              <a:r>
                <a:rPr lang="en-US" sz="2900" dirty="0">
                  <a:solidFill>
                    <a:srgbClr val="000000"/>
                  </a:solidFill>
                  <a:latin typeface="Poppins"/>
                  <a:ea typeface="Poppins"/>
                  <a:cs typeface="Poppins"/>
                  <a:sym typeface="Poppins"/>
                </a:rPr>
                <a:t>Problem Statement   </a:t>
              </a:r>
            </a:p>
          </p:txBody>
        </p:sp>
      </p:grpSp>
      <p:grpSp>
        <p:nvGrpSpPr>
          <p:cNvPr id="71" name="Group 70">
            <a:extLst>
              <a:ext uri="{FF2B5EF4-FFF2-40B4-BE49-F238E27FC236}">
                <a16:creationId xmlns:a16="http://schemas.microsoft.com/office/drawing/2014/main" id="{03E67746-6102-B905-1864-7A1A8C557C26}"/>
              </a:ext>
            </a:extLst>
          </p:cNvPr>
          <p:cNvGrpSpPr/>
          <p:nvPr/>
        </p:nvGrpSpPr>
        <p:grpSpPr>
          <a:xfrm>
            <a:off x="908744" y="5591520"/>
            <a:ext cx="5205191" cy="790774"/>
            <a:chOff x="914400" y="1580965"/>
            <a:chExt cx="5205191" cy="790774"/>
          </a:xfrm>
        </p:grpSpPr>
        <p:grpSp>
          <p:nvGrpSpPr>
            <p:cNvPr id="72" name="Group 19">
              <a:extLst>
                <a:ext uri="{FF2B5EF4-FFF2-40B4-BE49-F238E27FC236}">
                  <a16:creationId xmlns:a16="http://schemas.microsoft.com/office/drawing/2014/main" id="{479AC4E6-E662-F661-15E9-352196761A1E}"/>
                </a:ext>
              </a:extLst>
            </p:cNvPr>
            <p:cNvGrpSpPr/>
            <p:nvPr/>
          </p:nvGrpSpPr>
          <p:grpSpPr>
            <a:xfrm>
              <a:off x="1676400" y="1580965"/>
              <a:ext cx="4443191" cy="790774"/>
              <a:chOff x="0" y="0"/>
              <a:chExt cx="1170223" cy="208270"/>
            </a:xfrm>
          </p:grpSpPr>
          <p:sp>
            <p:nvSpPr>
              <p:cNvPr id="77" name="Freeform 20">
                <a:extLst>
                  <a:ext uri="{FF2B5EF4-FFF2-40B4-BE49-F238E27FC236}">
                    <a16:creationId xmlns:a16="http://schemas.microsoft.com/office/drawing/2014/main" id="{DB3B3464-0C5C-C373-7E03-4C6F166B0996}"/>
                  </a:ext>
                </a:extLst>
              </p:cNvPr>
              <p:cNvSpPr/>
              <p:nvPr/>
            </p:nvSpPr>
            <p:spPr>
              <a:xfrm>
                <a:off x="0" y="0"/>
                <a:ext cx="1170223" cy="208270"/>
              </a:xfrm>
              <a:custGeom>
                <a:avLst/>
                <a:gdLst/>
                <a:ahLst/>
                <a:cxnLst/>
                <a:rect l="l" t="t" r="r" b="b"/>
                <a:pathLst>
                  <a:path w="1170223" h="208270">
                    <a:moveTo>
                      <a:pt x="69697" y="0"/>
                    </a:moveTo>
                    <a:lnTo>
                      <a:pt x="1100526" y="0"/>
                    </a:lnTo>
                    <a:cubicBezTo>
                      <a:pt x="1139019" y="0"/>
                      <a:pt x="1170223" y="31204"/>
                      <a:pt x="1170223" y="69697"/>
                    </a:cubicBezTo>
                    <a:lnTo>
                      <a:pt x="1170223" y="138573"/>
                    </a:lnTo>
                    <a:cubicBezTo>
                      <a:pt x="1170223" y="177065"/>
                      <a:pt x="1139019" y="208270"/>
                      <a:pt x="1100526" y="208270"/>
                    </a:cubicBezTo>
                    <a:lnTo>
                      <a:pt x="69697" y="208270"/>
                    </a:lnTo>
                    <a:cubicBezTo>
                      <a:pt x="31204" y="208270"/>
                      <a:pt x="0" y="177065"/>
                      <a:pt x="0" y="138573"/>
                    </a:cubicBezTo>
                    <a:lnTo>
                      <a:pt x="0" y="69697"/>
                    </a:lnTo>
                    <a:cubicBezTo>
                      <a:pt x="0" y="31204"/>
                      <a:pt x="31204" y="0"/>
                      <a:pt x="69697" y="0"/>
                    </a:cubicBezTo>
                    <a:close/>
                  </a:path>
                </a:pathLst>
              </a:custGeom>
              <a:solidFill>
                <a:srgbClr val="0075B2"/>
              </a:solidFill>
            </p:spPr>
            <p:txBody>
              <a:bodyPr/>
              <a:lstStyle/>
              <a:p>
                <a:endParaRPr lang="en-IN" dirty="0"/>
              </a:p>
            </p:txBody>
          </p:sp>
          <p:sp>
            <p:nvSpPr>
              <p:cNvPr id="78" name="TextBox 21">
                <a:extLst>
                  <a:ext uri="{FF2B5EF4-FFF2-40B4-BE49-F238E27FC236}">
                    <a16:creationId xmlns:a16="http://schemas.microsoft.com/office/drawing/2014/main" id="{6DED6F86-4BF8-C332-E1D5-E9C624762AFE}"/>
                  </a:ext>
                </a:extLst>
              </p:cNvPr>
              <p:cNvSpPr txBox="1"/>
              <p:nvPr/>
            </p:nvSpPr>
            <p:spPr>
              <a:xfrm>
                <a:off x="0" y="-57150"/>
                <a:ext cx="1170223" cy="265420"/>
              </a:xfrm>
              <a:prstGeom prst="rect">
                <a:avLst/>
              </a:prstGeom>
            </p:spPr>
            <p:txBody>
              <a:bodyPr lIns="50800" tIns="50800" rIns="50800" bIns="50800" rtlCol="0" anchor="ctr"/>
              <a:lstStyle/>
              <a:p>
                <a:pPr algn="ctr">
                  <a:lnSpc>
                    <a:spcPts val="3080"/>
                  </a:lnSpc>
                </a:pPr>
                <a:endParaRPr dirty="0"/>
              </a:p>
            </p:txBody>
          </p:sp>
        </p:grpSp>
        <p:grpSp>
          <p:nvGrpSpPr>
            <p:cNvPr id="73" name="Group 23">
              <a:extLst>
                <a:ext uri="{FF2B5EF4-FFF2-40B4-BE49-F238E27FC236}">
                  <a16:creationId xmlns:a16="http://schemas.microsoft.com/office/drawing/2014/main" id="{187B7A59-9F5B-117E-C6AE-C5366AC72480}"/>
                </a:ext>
              </a:extLst>
            </p:cNvPr>
            <p:cNvGrpSpPr/>
            <p:nvPr/>
          </p:nvGrpSpPr>
          <p:grpSpPr>
            <a:xfrm>
              <a:off x="914400" y="1860480"/>
              <a:ext cx="249273" cy="249273"/>
              <a:chOff x="0" y="0"/>
              <a:chExt cx="812800" cy="812800"/>
            </a:xfrm>
          </p:grpSpPr>
          <p:sp>
            <p:nvSpPr>
              <p:cNvPr id="75" name="Freeform 24">
                <a:extLst>
                  <a:ext uri="{FF2B5EF4-FFF2-40B4-BE49-F238E27FC236}">
                    <a16:creationId xmlns:a16="http://schemas.microsoft.com/office/drawing/2014/main" id="{DC68C3B6-E226-7675-17F6-ADF1B952CFB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5B2"/>
              </a:solidFill>
            </p:spPr>
            <p:txBody>
              <a:bodyPr/>
              <a:lstStyle/>
              <a:p>
                <a:endParaRPr lang="en-IN" dirty="0"/>
              </a:p>
            </p:txBody>
          </p:sp>
          <p:sp>
            <p:nvSpPr>
              <p:cNvPr id="76" name="TextBox 25">
                <a:extLst>
                  <a:ext uri="{FF2B5EF4-FFF2-40B4-BE49-F238E27FC236}">
                    <a16:creationId xmlns:a16="http://schemas.microsoft.com/office/drawing/2014/main" id="{D54CF992-8A18-2E14-10BA-0351B3E18236}"/>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dirty="0"/>
              </a:p>
            </p:txBody>
          </p:sp>
        </p:grpSp>
        <p:sp>
          <p:nvSpPr>
            <p:cNvPr id="74" name="TextBox 36">
              <a:extLst>
                <a:ext uri="{FF2B5EF4-FFF2-40B4-BE49-F238E27FC236}">
                  <a16:creationId xmlns:a16="http://schemas.microsoft.com/office/drawing/2014/main" id="{1C98EFBF-72A0-9321-C2CD-4AADCDDF3E72}"/>
                </a:ext>
              </a:extLst>
            </p:cNvPr>
            <p:cNvSpPr txBox="1"/>
            <p:nvPr/>
          </p:nvSpPr>
          <p:spPr>
            <a:xfrm>
              <a:off x="2220483" y="1692923"/>
              <a:ext cx="3689742" cy="498470"/>
            </a:xfrm>
            <a:prstGeom prst="rect">
              <a:avLst/>
            </a:prstGeom>
          </p:spPr>
          <p:txBody>
            <a:bodyPr wrap="square" lIns="0" tIns="0" rIns="0" bIns="0" rtlCol="0" anchor="t">
              <a:spAutoFit/>
            </a:bodyPr>
            <a:lstStyle/>
            <a:p>
              <a:pPr marL="0" lvl="0" indent="0" algn="l">
                <a:lnSpc>
                  <a:spcPts val="4060"/>
                </a:lnSpc>
                <a:spcBef>
                  <a:spcPct val="0"/>
                </a:spcBef>
              </a:pPr>
              <a:r>
                <a:rPr lang="en-US" sz="2900" dirty="0">
                  <a:solidFill>
                    <a:srgbClr val="000000"/>
                  </a:solidFill>
                  <a:latin typeface="Poppins"/>
                  <a:ea typeface="Poppins"/>
                  <a:cs typeface="Poppins"/>
                  <a:sym typeface="Poppins"/>
                </a:rPr>
                <a:t>Dataset Overview  </a:t>
              </a:r>
            </a:p>
          </p:txBody>
        </p:sp>
      </p:grpSp>
      <p:grpSp>
        <p:nvGrpSpPr>
          <p:cNvPr id="79" name="Group 78">
            <a:extLst>
              <a:ext uri="{FF2B5EF4-FFF2-40B4-BE49-F238E27FC236}">
                <a16:creationId xmlns:a16="http://schemas.microsoft.com/office/drawing/2014/main" id="{7CDDA4C8-938E-BDA1-8AD3-DA44F9CADBAD}"/>
              </a:ext>
            </a:extLst>
          </p:cNvPr>
          <p:cNvGrpSpPr/>
          <p:nvPr/>
        </p:nvGrpSpPr>
        <p:grpSpPr>
          <a:xfrm>
            <a:off x="925434" y="7400071"/>
            <a:ext cx="5205191" cy="790774"/>
            <a:chOff x="914400" y="1580965"/>
            <a:chExt cx="5205191" cy="790774"/>
          </a:xfrm>
        </p:grpSpPr>
        <p:grpSp>
          <p:nvGrpSpPr>
            <p:cNvPr id="80" name="Group 19">
              <a:extLst>
                <a:ext uri="{FF2B5EF4-FFF2-40B4-BE49-F238E27FC236}">
                  <a16:creationId xmlns:a16="http://schemas.microsoft.com/office/drawing/2014/main" id="{633D0304-D2FC-EC52-60C2-3E79875E9872}"/>
                </a:ext>
              </a:extLst>
            </p:cNvPr>
            <p:cNvGrpSpPr/>
            <p:nvPr/>
          </p:nvGrpSpPr>
          <p:grpSpPr>
            <a:xfrm>
              <a:off x="1676400" y="1580965"/>
              <a:ext cx="4443191" cy="790774"/>
              <a:chOff x="0" y="0"/>
              <a:chExt cx="1170223" cy="208270"/>
            </a:xfrm>
          </p:grpSpPr>
          <p:sp>
            <p:nvSpPr>
              <p:cNvPr id="85" name="Freeform 20">
                <a:extLst>
                  <a:ext uri="{FF2B5EF4-FFF2-40B4-BE49-F238E27FC236}">
                    <a16:creationId xmlns:a16="http://schemas.microsoft.com/office/drawing/2014/main" id="{C3832E9A-6B55-91E3-EA65-991B129E8252}"/>
                  </a:ext>
                </a:extLst>
              </p:cNvPr>
              <p:cNvSpPr/>
              <p:nvPr/>
            </p:nvSpPr>
            <p:spPr>
              <a:xfrm>
                <a:off x="0" y="0"/>
                <a:ext cx="1170223" cy="208270"/>
              </a:xfrm>
              <a:custGeom>
                <a:avLst/>
                <a:gdLst/>
                <a:ahLst/>
                <a:cxnLst/>
                <a:rect l="l" t="t" r="r" b="b"/>
                <a:pathLst>
                  <a:path w="1170223" h="208270">
                    <a:moveTo>
                      <a:pt x="69697" y="0"/>
                    </a:moveTo>
                    <a:lnTo>
                      <a:pt x="1100526" y="0"/>
                    </a:lnTo>
                    <a:cubicBezTo>
                      <a:pt x="1139019" y="0"/>
                      <a:pt x="1170223" y="31204"/>
                      <a:pt x="1170223" y="69697"/>
                    </a:cubicBezTo>
                    <a:lnTo>
                      <a:pt x="1170223" y="138573"/>
                    </a:lnTo>
                    <a:cubicBezTo>
                      <a:pt x="1170223" y="177065"/>
                      <a:pt x="1139019" y="208270"/>
                      <a:pt x="1100526" y="208270"/>
                    </a:cubicBezTo>
                    <a:lnTo>
                      <a:pt x="69697" y="208270"/>
                    </a:lnTo>
                    <a:cubicBezTo>
                      <a:pt x="31204" y="208270"/>
                      <a:pt x="0" y="177065"/>
                      <a:pt x="0" y="138573"/>
                    </a:cubicBezTo>
                    <a:lnTo>
                      <a:pt x="0" y="69697"/>
                    </a:lnTo>
                    <a:cubicBezTo>
                      <a:pt x="0" y="31204"/>
                      <a:pt x="31204" y="0"/>
                      <a:pt x="69697" y="0"/>
                    </a:cubicBezTo>
                    <a:close/>
                  </a:path>
                </a:pathLst>
              </a:custGeom>
              <a:solidFill>
                <a:srgbClr val="0075B2"/>
              </a:solidFill>
            </p:spPr>
            <p:txBody>
              <a:bodyPr/>
              <a:lstStyle/>
              <a:p>
                <a:endParaRPr lang="en-IN" dirty="0"/>
              </a:p>
            </p:txBody>
          </p:sp>
          <p:sp>
            <p:nvSpPr>
              <p:cNvPr id="86" name="TextBox 21">
                <a:extLst>
                  <a:ext uri="{FF2B5EF4-FFF2-40B4-BE49-F238E27FC236}">
                    <a16:creationId xmlns:a16="http://schemas.microsoft.com/office/drawing/2014/main" id="{D28A0EFB-FF27-B820-5436-83A32D4CA758}"/>
                  </a:ext>
                </a:extLst>
              </p:cNvPr>
              <p:cNvSpPr txBox="1"/>
              <p:nvPr/>
            </p:nvSpPr>
            <p:spPr>
              <a:xfrm>
                <a:off x="0" y="-57150"/>
                <a:ext cx="1170223" cy="265420"/>
              </a:xfrm>
              <a:prstGeom prst="rect">
                <a:avLst/>
              </a:prstGeom>
            </p:spPr>
            <p:txBody>
              <a:bodyPr lIns="50800" tIns="50800" rIns="50800" bIns="50800" rtlCol="0" anchor="ctr"/>
              <a:lstStyle/>
              <a:p>
                <a:pPr algn="ctr">
                  <a:lnSpc>
                    <a:spcPts val="3080"/>
                  </a:lnSpc>
                </a:pPr>
                <a:endParaRPr dirty="0"/>
              </a:p>
            </p:txBody>
          </p:sp>
        </p:grpSp>
        <p:grpSp>
          <p:nvGrpSpPr>
            <p:cNvPr id="81" name="Group 23">
              <a:extLst>
                <a:ext uri="{FF2B5EF4-FFF2-40B4-BE49-F238E27FC236}">
                  <a16:creationId xmlns:a16="http://schemas.microsoft.com/office/drawing/2014/main" id="{909A0063-10ED-9BB8-3A47-776229F5B54E}"/>
                </a:ext>
              </a:extLst>
            </p:cNvPr>
            <p:cNvGrpSpPr/>
            <p:nvPr/>
          </p:nvGrpSpPr>
          <p:grpSpPr>
            <a:xfrm>
              <a:off x="914400" y="1860480"/>
              <a:ext cx="249273" cy="249273"/>
              <a:chOff x="0" y="0"/>
              <a:chExt cx="812800" cy="812800"/>
            </a:xfrm>
          </p:grpSpPr>
          <p:sp>
            <p:nvSpPr>
              <p:cNvPr id="83" name="Freeform 24">
                <a:extLst>
                  <a:ext uri="{FF2B5EF4-FFF2-40B4-BE49-F238E27FC236}">
                    <a16:creationId xmlns:a16="http://schemas.microsoft.com/office/drawing/2014/main" id="{AA9DEE46-FD5A-346B-B4C8-C704AE04F6B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5B2"/>
              </a:solidFill>
            </p:spPr>
            <p:txBody>
              <a:bodyPr/>
              <a:lstStyle/>
              <a:p>
                <a:endParaRPr lang="en-IN" dirty="0"/>
              </a:p>
            </p:txBody>
          </p:sp>
          <p:sp>
            <p:nvSpPr>
              <p:cNvPr id="84" name="TextBox 25">
                <a:extLst>
                  <a:ext uri="{FF2B5EF4-FFF2-40B4-BE49-F238E27FC236}">
                    <a16:creationId xmlns:a16="http://schemas.microsoft.com/office/drawing/2014/main" id="{EEB3EBCD-128F-7AD5-77A6-31594CC37972}"/>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dirty="0"/>
              </a:p>
            </p:txBody>
          </p:sp>
        </p:grpSp>
        <p:sp>
          <p:nvSpPr>
            <p:cNvPr id="82" name="TextBox 36">
              <a:extLst>
                <a:ext uri="{FF2B5EF4-FFF2-40B4-BE49-F238E27FC236}">
                  <a16:creationId xmlns:a16="http://schemas.microsoft.com/office/drawing/2014/main" id="{59B6B864-E667-6BB0-74A9-E2D0E754D42F}"/>
                </a:ext>
              </a:extLst>
            </p:cNvPr>
            <p:cNvSpPr txBox="1"/>
            <p:nvPr/>
          </p:nvSpPr>
          <p:spPr>
            <a:xfrm>
              <a:off x="2220483" y="1692923"/>
              <a:ext cx="3689742" cy="498470"/>
            </a:xfrm>
            <a:prstGeom prst="rect">
              <a:avLst/>
            </a:prstGeom>
          </p:spPr>
          <p:txBody>
            <a:bodyPr wrap="square" lIns="0" tIns="0" rIns="0" bIns="0" rtlCol="0" anchor="t">
              <a:spAutoFit/>
            </a:bodyPr>
            <a:lstStyle/>
            <a:p>
              <a:pPr marL="0" lvl="0" indent="0" algn="l">
                <a:lnSpc>
                  <a:spcPts val="4060"/>
                </a:lnSpc>
                <a:spcBef>
                  <a:spcPct val="0"/>
                </a:spcBef>
              </a:pPr>
              <a:r>
                <a:rPr lang="en-US" sz="2900" dirty="0">
                  <a:solidFill>
                    <a:srgbClr val="000000"/>
                  </a:solidFill>
                  <a:latin typeface="Poppins"/>
                  <a:ea typeface="Poppins"/>
                  <a:cs typeface="Poppins"/>
                  <a:sym typeface="Poppins"/>
                </a:rPr>
                <a:t>Ad-hoc requests </a:t>
              </a:r>
            </a:p>
          </p:txBody>
        </p:sp>
      </p:grpSp>
      <p:grpSp>
        <p:nvGrpSpPr>
          <p:cNvPr id="87" name="Group 86">
            <a:extLst>
              <a:ext uri="{FF2B5EF4-FFF2-40B4-BE49-F238E27FC236}">
                <a16:creationId xmlns:a16="http://schemas.microsoft.com/office/drawing/2014/main" id="{2DE13B0D-92D2-443D-9F8D-84545A92BFD1}"/>
              </a:ext>
            </a:extLst>
          </p:cNvPr>
          <p:cNvGrpSpPr/>
          <p:nvPr/>
        </p:nvGrpSpPr>
        <p:grpSpPr>
          <a:xfrm>
            <a:off x="867692" y="3696732"/>
            <a:ext cx="5205191" cy="790774"/>
            <a:chOff x="914400" y="1580965"/>
            <a:chExt cx="5205191" cy="790774"/>
          </a:xfrm>
        </p:grpSpPr>
        <p:grpSp>
          <p:nvGrpSpPr>
            <p:cNvPr id="88" name="Group 19">
              <a:extLst>
                <a:ext uri="{FF2B5EF4-FFF2-40B4-BE49-F238E27FC236}">
                  <a16:creationId xmlns:a16="http://schemas.microsoft.com/office/drawing/2014/main" id="{8B28A827-71D9-4592-6D04-82FE7BD2BE3D}"/>
                </a:ext>
              </a:extLst>
            </p:cNvPr>
            <p:cNvGrpSpPr/>
            <p:nvPr/>
          </p:nvGrpSpPr>
          <p:grpSpPr>
            <a:xfrm>
              <a:off x="1676400" y="1580965"/>
              <a:ext cx="4443191" cy="790774"/>
              <a:chOff x="0" y="0"/>
              <a:chExt cx="1170223" cy="208270"/>
            </a:xfrm>
          </p:grpSpPr>
          <p:sp>
            <p:nvSpPr>
              <p:cNvPr id="93" name="Freeform 20">
                <a:extLst>
                  <a:ext uri="{FF2B5EF4-FFF2-40B4-BE49-F238E27FC236}">
                    <a16:creationId xmlns:a16="http://schemas.microsoft.com/office/drawing/2014/main" id="{E9ABA8D2-7394-1A21-28AE-2618B1D4233C}"/>
                  </a:ext>
                </a:extLst>
              </p:cNvPr>
              <p:cNvSpPr/>
              <p:nvPr/>
            </p:nvSpPr>
            <p:spPr>
              <a:xfrm>
                <a:off x="0" y="0"/>
                <a:ext cx="1170223" cy="208270"/>
              </a:xfrm>
              <a:custGeom>
                <a:avLst/>
                <a:gdLst/>
                <a:ahLst/>
                <a:cxnLst/>
                <a:rect l="l" t="t" r="r" b="b"/>
                <a:pathLst>
                  <a:path w="1170223" h="208270">
                    <a:moveTo>
                      <a:pt x="69697" y="0"/>
                    </a:moveTo>
                    <a:lnTo>
                      <a:pt x="1100526" y="0"/>
                    </a:lnTo>
                    <a:cubicBezTo>
                      <a:pt x="1139019" y="0"/>
                      <a:pt x="1170223" y="31204"/>
                      <a:pt x="1170223" y="69697"/>
                    </a:cubicBezTo>
                    <a:lnTo>
                      <a:pt x="1170223" y="138573"/>
                    </a:lnTo>
                    <a:cubicBezTo>
                      <a:pt x="1170223" y="177065"/>
                      <a:pt x="1139019" y="208270"/>
                      <a:pt x="1100526" y="208270"/>
                    </a:cubicBezTo>
                    <a:lnTo>
                      <a:pt x="69697" y="208270"/>
                    </a:lnTo>
                    <a:cubicBezTo>
                      <a:pt x="31204" y="208270"/>
                      <a:pt x="0" y="177065"/>
                      <a:pt x="0" y="138573"/>
                    </a:cubicBezTo>
                    <a:lnTo>
                      <a:pt x="0" y="69697"/>
                    </a:lnTo>
                    <a:cubicBezTo>
                      <a:pt x="0" y="31204"/>
                      <a:pt x="31204" y="0"/>
                      <a:pt x="69697" y="0"/>
                    </a:cubicBezTo>
                    <a:close/>
                  </a:path>
                </a:pathLst>
              </a:custGeom>
              <a:solidFill>
                <a:srgbClr val="0075B2"/>
              </a:solidFill>
            </p:spPr>
            <p:txBody>
              <a:bodyPr/>
              <a:lstStyle/>
              <a:p>
                <a:endParaRPr lang="en-IN" dirty="0"/>
              </a:p>
            </p:txBody>
          </p:sp>
          <p:sp>
            <p:nvSpPr>
              <p:cNvPr id="94" name="TextBox 21">
                <a:extLst>
                  <a:ext uri="{FF2B5EF4-FFF2-40B4-BE49-F238E27FC236}">
                    <a16:creationId xmlns:a16="http://schemas.microsoft.com/office/drawing/2014/main" id="{2CEEFF43-89E8-D8E4-6A86-3A3CF617E3BB}"/>
                  </a:ext>
                </a:extLst>
              </p:cNvPr>
              <p:cNvSpPr txBox="1"/>
              <p:nvPr/>
            </p:nvSpPr>
            <p:spPr>
              <a:xfrm>
                <a:off x="0" y="-57150"/>
                <a:ext cx="1170223" cy="265420"/>
              </a:xfrm>
              <a:prstGeom prst="rect">
                <a:avLst/>
              </a:prstGeom>
            </p:spPr>
            <p:txBody>
              <a:bodyPr lIns="50800" tIns="50800" rIns="50800" bIns="50800" rtlCol="0" anchor="ctr"/>
              <a:lstStyle/>
              <a:p>
                <a:pPr algn="ctr">
                  <a:lnSpc>
                    <a:spcPts val="3080"/>
                  </a:lnSpc>
                </a:pPr>
                <a:endParaRPr dirty="0"/>
              </a:p>
            </p:txBody>
          </p:sp>
        </p:grpSp>
        <p:grpSp>
          <p:nvGrpSpPr>
            <p:cNvPr id="89" name="Group 23">
              <a:extLst>
                <a:ext uri="{FF2B5EF4-FFF2-40B4-BE49-F238E27FC236}">
                  <a16:creationId xmlns:a16="http://schemas.microsoft.com/office/drawing/2014/main" id="{68F03F41-E37F-1124-63AF-0140F9A04C8F}"/>
                </a:ext>
              </a:extLst>
            </p:cNvPr>
            <p:cNvGrpSpPr/>
            <p:nvPr/>
          </p:nvGrpSpPr>
          <p:grpSpPr>
            <a:xfrm>
              <a:off x="914400" y="1860480"/>
              <a:ext cx="249273" cy="249273"/>
              <a:chOff x="0" y="0"/>
              <a:chExt cx="812800" cy="812800"/>
            </a:xfrm>
          </p:grpSpPr>
          <p:sp>
            <p:nvSpPr>
              <p:cNvPr id="91" name="Freeform 24">
                <a:extLst>
                  <a:ext uri="{FF2B5EF4-FFF2-40B4-BE49-F238E27FC236}">
                    <a16:creationId xmlns:a16="http://schemas.microsoft.com/office/drawing/2014/main" id="{A84FCFFB-AD23-E82C-65F0-2AC1330132F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5B2"/>
              </a:solidFill>
            </p:spPr>
            <p:txBody>
              <a:bodyPr/>
              <a:lstStyle/>
              <a:p>
                <a:endParaRPr lang="en-IN" dirty="0"/>
              </a:p>
            </p:txBody>
          </p:sp>
          <p:sp>
            <p:nvSpPr>
              <p:cNvPr id="92" name="TextBox 25">
                <a:extLst>
                  <a:ext uri="{FF2B5EF4-FFF2-40B4-BE49-F238E27FC236}">
                    <a16:creationId xmlns:a16="http://schemas.microsoft.com/office/drawing/2014/main" id="{94CF5C9E-3518-A59C-9628-42F50943DE11}"/>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dirty="0"/>
              </a:p>
            </p:txBody>
          </p:sp>
        </p:grpSp>
        <p:sp>
          <p:nvSpPr>
            <p:cNvPr id="90" name="TextBox 36">
              <a:extLst>
                <a:ext uri="{FF2B5EF4-FFF2-40B4-BE49-F238E27FC236}">
                  <a16:creationId xmlns:a16="http://schemas.microsoft.com/office/drawing/2014/main" id="{02AEBDDF-0838-BD55-E80B-32019DE15375}"/>
                </a:ext>
              </a:extLst>
            </p:cNvPr>
            <p:cNvSpPr txBox="1"/>
            <p:nvPr/>
          </p:nvSpPr>
          <p:spPr>
            <a:xfrm>
              <a:off x="1827605" y="1683483"/>
              <a:ext cx="4210455" cy="498470"/>
            </a:xfrm>
            <a:prstGeom prst="rect">
              <a:avLst/>
            </a:prstGeom>
          </p:spPr>
          <p:txBody>
            <a:bodyPr wrap="square" lIns="0" tIns="0" rIns="0" bIns="0" rtlCol="0" anchor="t">
              <a:spAutoFit/>
            </a:bodyPr>
            <a:lstStyle/>
            <a:p>
              <a:pPr marL="0" lvl="0" indent="0" algn="ctr">
                <a:lnSpc>
                  <a:spcPts val="4060"/>
                </a:lnSpc>
                <a:spcBef>
                  <a:spcPct val="0"/>
                </a:spcBef>
              </a:pPr>
              <a:r>
                <a:rPr lang="en-US" sz="2900" dirty="0">
                  <a:solidFill>
                    <a:srgbClr val="000000"/>
                  </a:solidFill>
                  <a:latin typeface="Poppins"/>
                  <a:ea typeface="Poppins"/>
                  <a:cs typeface="Poppins"/>
                  <a:sym typeface="Poppins"/>
                </a:rPr>
                <a:t>Approach  </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5F1"/>
        </a:solidFill>
        <a:effectLst/>
      </p:bgPr>
    </p:bg>
    <p:spTree>
      <p:nvGrpSpPr>
        <p:cNvPr id="1" name="">
          <a:extLst>
            <a:ext uri="{FF2B5EF4-FFF2-40B4-BE49-F238E27FC236}">
              <a16:creationId xmlns:a16="http://schemas.microsoft.com/office/drawing/2014/main" id="{230DF8CC-6384-93F4-CCCD-E66DEE7FAB66}"/>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0EE067AE-1565-B436-3632-806DFA82A69A}"/>
              </a:ext>
            </a:extLst>
          </p:cNvPr>
          <p:cNvSpPr/>
          <p:nvPr/>
        </p:nvSpPr>
        <p:spPr>
          <a:xfrm flipH="1">
            <a:off x="-771296" y="-1632256"/>
            <a:ext cx="2306830" cy="3893299"/>
          </a:xfrm>
          <a:custGeom>
            <a:avLst/>
            <a:gdLst/>
            <a:ahLst/>
            <a:cxnLst/>
            <a:rect l="l" t="t" r="r" b="b"/>
            <a:pathLst>
              <a:path w="3178907" h="4662397">
                <a:moveTo>
                  <a:pt x="3178907" y="0"/>
                </a:moveTo>
                <a:lnTo>
                  <a:pt x="0" y="0"/>
                </a:lnTo>
                <a:lnTo>
                  <a:pt x="0" y="4662398"/>
                </a:lnTo>
                <a:lnTo>
                  <a:pt x="3178907" y="4662398"/>
                </a:lnTo>
                <a:lnTo>
                  <a:pt x="31789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a:extLst>
              <a:ext uri="{FF2B5EF4-FFF2-40B4-BE49-F238E27FC236}">
                <a16:creationId xmlns:a16="http://schemas.microsoft.com/office/drawing/2014/main" id="{B85283C4-5049-1A58-33D1-C7FB7C0D6287}"/>
              </a:ext>
            </a:extLst>
          </p:cNvPr>
          <p:cNvSpPr/>
          <p:nvPr/>
        </p:nvSpPr>
        <p:spPr>
          <a:xfrm flipH="1">
            <a:off x="16921169" y="7951542"/>
            <a:ext cx="1901774" cy="2601655"/>
          </a:xfrm>
          <a:custGeom>
            <a:avLst/>
            <a:gdLst/>
            <a:ahLst/>
            <a:cxnLst/>
            <a:rect l="l" t="t" r="r" b="b"/>
            <a:pathLst>
              <a:path w="2710732" h="4397942">
                <a:moveTo>
                  <a:pt x="2710731" y="0"/>
                </a:moveTo>
                <a:lnTo>
                  <a:pt x="0" y="0"/>
                </a:lnTo>
                <a:lnTo>
                  <a:pt x="0" y="4397943"/>
                </a:lnTo>
                <a:lnTo>
                  <a:pt x="2710731" y="4397943"/>
                </a:lnTo>
                <a:lnTo>
                  <a:pt x="271073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34" name="Group 33">
            <a:extLst>
              <a:ext uri="{FF2B5EF4-FFF2-40B4-BE49-F238E27FC236}">
                <a16:creationId xmlns:a16="http://schemas.microsoft.com/office/drawing/2014/main" id="{3B3D8833-9AAD-A675-BBF0-51A36EA665F2}"/>
              </a:ext>
            </a:extLst>
          </p:cNvPr>
          <p:cNvGrpSpPr/>
          <p:nvPr/>
        </p:nvGrpSpPr>
        <p:grpSpPr>
          <a:xfrm>
            <a:off x="-667164" y="8017923"/>
            <a:ext cx="1914428" cy="1378322"/>
            <a:chOff x="2033177" y="543203"/>
            <a:chExt cx="1914428" cy="1378322"/>
          </a:xfrm>
        </p:grpSpPr>
        <p:sp>
          <p:nvSpPr>
            <p:cNvPr id="21" name="Freeform 21">
              <a:extLst>
                <a:ext uri="{FF2B5EF4-FFF2-40B4-BE49-F238E27FC236}">
                  <a16:creationId xmlns:a16="http://schemas.microsoft.com/office/drawing/2014/main" id="{BD7602BA-B019-603F-7DE2-29FB7BB5F5EB}"/>
                </a:ext>
              </a:extLst>
            </p:cNvPr>
            <p:cNvSpPr/>
            <p:nvPr/>
          </p:nvSpPr>
          <p:spPr>
            <a:xfrm rot="21030018">
              <a:off x="2033177" y="543203"/>
              <a:ext cx="1378322" cy="137832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5B2"/>
            </a:solidFill>
          </p:spPr>
          <p:txBody>
            <a:bodyPr/>
            <a:lstStyle/>
            <a:p>
              <a:endParaRPr lang="en-IN"/>
            </a:p>
          </p:txBody>
        </p:sp>
        <p:sp>
          <p:nvSpPr>
            <p:cNvPr id="22" name="TextBox 22">
              <a:extLst>
                <a:ext uri="{FF2B5EF4-FFF2-40B4-BE49-F238E27FC236}">
                  <a16:creationId xmlns:a16="http://schemas.microsoft.com/office/drawing/2014/main" id="{52E7F66B-11A4-D9F9-5E5A-21F559EE9EF6}"/>
                </a:ext>
              </a:extLst>
            </p:cNvPr>
            <p:cNvSpPr txBox="1"/>
            <p:nvPr/>
          </p:nvSpPr>
          <p:spPr>
            <a:xfrm rot="21030018">
              <a:off x="2827718" y="545948"/>
              <a:ext cx="1119887" cy="1216800"/>
            </a:xfrm>
            <a:prstGeom prst="rect">
              <a:avLst/>
            </a:prstGeom>
          </p:spPr>
          <p:txBody>
            <a:bodyPr lIns="50800" tIns="50800" rIns="50800" bIns="50800" rtlCol="0" anchor="ctr"/>
            <a:lstStyle/>
            <a:p>
              <a:pPr algn="ctr">
                <a:lnSpc>
                  <a:spcPts val="3080"/>
                </a:lnSpc>
              </a:pPr>
              <a:endParaRPr/>
            </a:p>
          </p:txBody>
        </p:sp>
      </p:grpSp>
      <p:sp>
        <p:nvSpPr>
          <p:cNvPr id="23" name="Freeform 23">
            <a:extLst>
              <a:ext uri="{FF2B5EF4-FFF2-40B4-BE49-F238E27FC236}">
                <a16:creationId xmlns:a16="http://schemas.microsoft.com/office/drawing/2014/main" id="{92E626E2-B7F3-85FD-557D-89428C13A0FF}"/>
              </a:ext>
            </a:extLst>
          </p:cNvPr>
          <p:cNvSpPr/>
          <p:nvPr/>
        </p:nvSpPr>
        <p:spPr>
          <a:xfrm rot="-569982" flipV="1">
            <a:off x="-500441" y="8236582"/>
            <a:ext cx="961934" cy="846009"/>
          </a:xfrm>
          <a:custGeom>
            <a:avLst/>
            <a:gdLst/>
            <a:ahLst/>
            <a:cxnLst/>
            <a:rect l="l" t="t" r="r" b="b"/>
            <a:pathLst>
              <a:path w="748446" h="758094">
                <a:moveTo>
                  <a:pt x="0" y="0"/>
                </a:moveTo>
                <a:lnTo>
                  <a:pt x="748445" y="0"/>
                </a:lnTo>
                <a:lnTo>
                  <a:pt x="748445" y="758094"/>
                </a:lnTo>
                <a:lnTo>
                  <a:pt x="0" y="7580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24" name="Group 24">
            <a:extLst>
              <a:ext uri="{FF2B5EF4-FFF2-40B4-BE49-F238E27FC236}">
                <a16:creationId xmlns:a16="http://schemas.microsoft.com/office/drawing/2014/main" id="{52898794-DBEA-E52B-9790-43050D076563}"/>
              </a:ext>
            </a:extLst>
          </p:cNvPr>
          <p:cNvGrpSpPr/>
          <p:nvPr/>
        </p:nvGrpSpPr>
        <p:grpSpPr>
          <a:xfrm rot="191471">
            <a:off x="580165" y="9565134"/>
            <a:ext cx="2414274" cy="1583642"/>
            <a:chOff x="-554104" y="19050"/>
            <a:chExt cx="1290704" cy="846637"/>
          </a:xfrm>
        </p:grpSpPr>
        <p:sp>
          <p:nvSpPr>
            <p:cNvPr id="25" name="Freeform 25">
              <a:extLst>
                <a:ext uri="{FF2B5EF4-FFF2-40B4-BE49-F238E27FC236}">
                  <a16:creationId xmlns:a16="http://schemas.microsoft.com/office/drawing/2014/main" id="{70F9CDC7-672C-9282-83D2-2197532BAFCE}"/>
                </a:ext>
              </a:extLst>
            </p:cNvPr>
            <p:cNvSpPr/>
            <p:nvPr/>
          </p:nvSpPr>
          <p:spPr>
            <a:xfrm>
              <a:off x="-554104" y="52887"/>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BB50"/>
            </a:solidFill>
          </p:spPr>
          <p:txBody>
            <a:bodyPr/>
            <a:lstStyle/>
            <a:p>
              <a:endParaRPr lang="en-IN"/>
            </a:p>
          </p:txBody>
        </p:sp>
        <p:sp>
          <p:nvSpPr>
            <p:cNvPr id="26" name="TextBox 26">
              <a:extLst>
                <a:ext uri="{FF2B5EF4-FFF2-40B4-BE49-F238E27FC236}">
                  <a16:creationId xmlns:a16="http://schemas.microsoft.com/office/drawing/2014/main" id="{BAF6F192-9C32-85D0-CA8F-22B56AC26D10}"/>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dirty="0"/>
            </a:p>
          </p:txBody>
        </p:sp>
      </p:grpSp>
      <p:sp>
        <p:nvSpPr>
          <p:cNvPr id="27" name="Freeform 27">
            <a:extLst>
              <a:ext uri="{FF2B5EF4-FFF2-40B4-BE49-F238E27FC236}">
                <a16:creationId xmlns:a16="http://schemas.microsoft.com/office/drawing/2014/main" id="{76443DD4-2950-D717-2190-95D25E948CF2}"/>
              </a:ext>
            </a:extLst>
          </p:cNvPr>
          <p:cNvSpPr/>
          <p:nvPr/>
        </p:nvSpPr>
        <p:spPr>
          <a:xfrm rot="191471">
            <a:off x="905746" y="9930266"/>
            <a:ext cx="867051" cy="758276"/>
          </a:xfrm>
          <a:custGeom>
            <a:avLst/>
            <a:gdLst/>
            <a:ahLst/>
            <a:cxnLst/>
            <a:rect l="l" t="t" r="r" b="b"/>
            <a:pathLst>
              <a:path w="867051" h="758276">
                <a:moveTo>
                  <a:pt x="0" y="0"/>
                </a:moveTo>
                <a:lnTo>
                  <a:pt x="867052" y="0"/>
                </a:lnTo>
                <a:lnTo>
                  <a:pt x="867052" y="758276"/>
                </a:lnTo>
                <a:lnTo>
                  <a:pt x="0" y="75827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a:p>
        </p:txBody>
      </p:sp>
      <p:sp>
        <p:nvSpPr>
          <p:cNvPr id="32" name="Freeform 32">
            <a:extLst>
              <a:ext uri="{FF2B5EF4-FFF2-40B4-BE49-F238E27FC236}">
                <a16:creationId xmlns:a16="http://schemas.microsoft.com/office/drawing/2014/main" id="{CA11FDE2-E8E4-2348-FC4A-08FF613E5AE3}"/>
              </a:ext>
            </a:extLst>
          </p:cNvPr>
          <p:cNvSpPr/>
          <p:nvPr/>
        </p:nvSpPr>
        <p:spPr>
          <a:xfrm>
            <a:off x="16921169" y="-845620"/>
            <a:ext cx="2289197" cy="2601655"/>
          </a:xfrm>
          <a:custGeom>
            <a:avLst/>
            <a:gdLst/>
            <a:ahLst/>
            <a:cxnLst/>
            <a:rect l="l" t="t" r="r" b="b"/>
            <a:pathLst>
              <a:path w="4139759" h="4103536">
                <a:moveTo>
                  <a:pt x="0" y="0"/>
                </a:moveTo>
                <a:lnTo>
                  <a:pt x="4139760" y="0"/>
                </a:lnTo>
                <a:lnTo>
                  <a:pt x="4139760" y="4103536"/>
                </a:lnTo>
                <a:lnTo>
                  <a:pt x="0" y="410353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35" name="TextBox 34">
            <a:extLst>
              <a:ext uri="{FF2B5EF4-FFF2-40B4-BE49-F238E27FC236}">
                <a16:creationId xmlns:a16="http://schemas.microsoft.com/office/drawing/2014/main" id="{A5D43724-55FB-C087-8B39-C25A5FF7AE27}"/>
              </a:ext>
            </a:extLst>
          </p:cNvPr>
          <p:cNvSpPr txBox="1"/>
          <p:nvPr/>
        </p:nvSpPr>
        <p:spPr>
          <a:xfrm>
            <a:off x="1339998" y="327290"/>
            <a:ext cx="15612547" cy="1015663"/>
          </a:xfrm>
          <a:prstGeom prst="rect">
            <a:avLst/>
          </a:prstGeom>
          <a:noFill/>
        </p:spPr>
        <p:txBody>
          <a:bodyPr wrap="square" rtlCol="0">
            <a:spAutoFit/>
          </a:bodyPr>
          <a:lstStyle/>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Business Request 9: Which channel helped to bring more gross sales in fiscal year 2021 and the percentage of contribution ? </a:t>
            </a:r>
          </a:p>
        </p:txBody>
      </p:sp>
      <p:sp>
        <p:nvSpPr>
          <p:cNvPr id="4" name="TextBox 3">
            <a:extLst>
              <a:ext uri="{FF2B5EF4-FFF2-40B4-BE49-F238E27FC236}">
                <a16:creationId xmlns:a16="http://schemas.microsoft.com/office/drawing/2014/main" id="{50D8C3D6-3157-0641-87CF-2C9AD46011BE}"/>
              </a:ext>
            </a:extLst>
          </p:cNvPr>
          <p:cNvSpPr txBox="1"/>
          <p:nvPr/>
        </p:nvSpPr>
        <p:spPr>
          <a:xfrm>
            <a:off x="1023244" y="8182471"/>
            <a:ext cx="15951594" cy="2062103"/>
          </a:xfrm>
          <a:prstGeom prst="rect">
            <a:avLst/>
          </a:prstGeom>
          <a:noFill/>
        </p:spPr>
        <p:txBody>
          <a:bodyPr wrap="square" rtlCol="0">
            <a:spAutoFit/>
          </a:bodyPr>
          <a:lstStyle/>
          <a:p>
            <a:pPr algn="ctr"/>
            <a:endParaRPr lang="en-US" sz="3200"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INSIGHTS : The Retailer channel contributed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72%</a:t>
            </a:r>
            <a:r>
              <a:rPr lang="en-US" sz="3000" dirty="0">
                <a:latin typeface="ADLaM Display" panose="02010000000000000000" pitchFamily="2" charset="0"/>
                <a:ea typeface="ADLaM Display" panose="02010000000000000000" pitchFamily="2" charset="0"/>
                <a:cs typeface="ADLaM Display" panose="02010000000000000000" pitchFamily="2" charset="0"/>
              </a:rPr>
              <a:t> of gross sales in FY 2021, outperforming Direct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16%</a:t>
            </a:r>
            <a:r>
              <a:rPr lang="en-US" sz="3000" dirty="0">
                <a:latin typeface="ADLaM Display" panose="02010000000000000000" pitchFamily="2" charset="0"/>
                <a:ea typeface="ADLaM Display" panose="02010000000000000000" pitchFamily="2" charset="0"/>
                <a:cs typeface="ADLaM Display" panose="02010000000000000000" pitchFamily="2" charset="0"/>
              </a:rPr>
              <a:t>) and Distributor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11%</a:t>
            </a:r>
            <a:r>
              <a:rPr lang="en-US" sz="3000" dirty="0">
                <a:latin typeface="ADLaM Display" panose="02010000000000000000" pitchFamily="2" charset="0"/>
                <a:ea typeface="ADLaM Display" panose="02010000000000000000" pitchFamily="2" charset="0"/>
                <a:cs typeface="ADLaM Display" panose="02010000000000000000" pitchFamily="2" charset="0"/>
              </a:rPr>
              <a:t>).</a:t>
            </a:r>
          </a:p>
          <a:p>
            <a:pPr algn="ctr"/>
            <a:endParaRPr lang="en-IN" sz="32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8" name="Arrow: Right 7">
            <a:extLst>
              <a:ext uri="{FF2B5EF4-FFF2-40B4-BE49-F238E27FC236}">
                <a16:creationId xmlns:a16="http://schemas.microsoft.com/office/drawing/2014/main" id="{D8D1E4BF-A114-489B-C3DF-D2FD35D09BBA}"/>
              </a:ext>
            </a:extLst>
          </p:cNvPr>
          <p:cNvSpPr/>
          <p:nvPr/>
        </p:nvSpPr>
        <p:spPr>
          <a:xfrm>
            <a:off x="7105500" y="4885362"/>
            <a:ext cx="1039565" cy="5162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screenshot of a computer&#10;&#10;Description automatically generated">
            <a:extLst>
              <a:ext uri="{FF2B5EF4-FFF2-40B4-BE49-F238E27FC236}">
                <a16:creationId xmlns:a16="http://schemas.microsoft.com/office/drawing/2014/main" id="{FD4B9B6A-A0FA-D1A8-3595-0D17CC1C198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5448" y="4182120"/>
            <a:ext cx="5929773" cy="1664897"/>
          </a:xfrm>
          <a:prstGeom prst="rect">
            <a:avLst/>
          </a:prstGeom>
        </p:spPr>
      </p:pic>
      <p:pic>
        <p:nvPicPr>
          <p:cNvPr id="9" name="Picture 8" descr="A graph with numbers and a circle&#10;&#10;Description automatically generated">
            <a:extLst>
              <a:ext uri="{FF2B5EF4-FFF2-40B4-BE49-F238E27FC236}">
                <a16:creationId xmlns:a16="http://schemas.microsoft.com/office/drawing/2014/main" id="{021401B0-9902-FA4A-6EE6-49134192C86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46890" y="1836383"/>
            <a:ext cx="7572454" cy="6147440"/>
          </a:xfrm>
          <a:prstGeom prst="rect">
            <a:avLst/>
          </a:prstGeom>
        </p:spPr>
      </p:pic>
    </p:spTree>
    <p:extLst>
      <p:ext uri="{BB962C8B-B14F-4D97-AF65-F5344CB8AC3E}">
        <p14:creationId xmlns:p14="http://schemas.microsoft.com/office/powerpoint/2010/main" val="4235749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5F1"/>
        </a:solidFill>
        <a:effectLst/>
      </p:bgPr>
    </p:bg>
    <p:spTree>
      <p:nvGrpSpPr>
        <p:cNvPr id="1" name="">
          <a:extLst>
            <a:ext uri="{FF2B5EF4-FFF2-40B4-BE49-F238E27FC236}">
              <a16:creationId xmlns:a16="http://schemas.microsoft.com/office/drawing/2014/main" id="{7F1C2D23-2D41-F57B-B8AE-FA3763F8F8DD}"/>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1448B0C9-406F-478F-DE51-3423DB9FE062}"/>
              </a:ext>
            </a:extLst>
          </p:cNvPr>
          <p:cNvSpPr/>
          <p:nvPr/>
        </p:nvSpPr>
        <p:spPr>
          <a:xfrm flipH="1">
            <a:off x="-771296" y="-1632256"/>
            <a:ext cx="2306830" cy="3893299"/>
          </a:xfrm>
          <a:custGeom>
            <a:avLst/>
            <a:gdLst/>
            <a:ahLst/>
            <a:cxnLst/>
            <a:rect l="l" t="t" r="r" b="b"/>
            <a:pathLst>
              <a:path w="3178907" h="4662397">
                <a:moveTo>
                  <a:pt x="3178907" y="0"/>
                </a:moveTo>
                <a:lnTo>
                  <a:pt x="0" y="0"/>
                </a:lnTo>
                <a:lnTo>
                  <a:pt x="0" y="4662398"/>
                </a:lnTo>
                <a:lnTo>
                  <a:pt x="3178907" y="4662398"/>
                </a:lnTo>
                <a:lnTo>
                  <a:pt x="31789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7" name="Freeform 7">
            <a:extLst>
              <a:ext uri="{FF2B5EF4-FFF2-40B4-BE49-F238E27FC236}">
                <a16:creationId xmlns:a16="http://schemas.microsoft.com/office/drawing/2014/main" id="{0A4D7E22-4C40-D4C3-5A97-DCB76E7EB2F5}"/>
              </a:ext>
            </a:extLst>
          </p:cNvPr>
          <p:cNvSpPr/>
          <p:nvPr/>
        </p:nvSpPr>
        <p:spPr>
          <a:xfrm flipH="1">
            <a:off x="17258701" y="8020712"/>
            <a:ext cx="1901774" cy="2601655"/>
          </a:xfrm>
          <a:custGeom>
            <a:avLst/>
            <a:gdLst/>
            <a:ahLst/>
            <a:cxnLst/>
            <a:rect l="l" t="t" r="r" b="b"/>
            <a:pathLst>
              <a:path w="2710732" h="4397942">
                <a:moveTo>
                  <a:pt x="2710731" y="0"/>
                </a:moveTo>
                <a:lnTo>
                  <a:pt x="0" y="0"/>
                </a:lnTo>
                <a:lnTo>
                  <a:pt x="0" y="4397943"/>
                </a:lnTo>
                <a:lnTo>
                  <a:pt x="2710731" y="4397943"/>
                </a:lnTo>
                <a:lnTo>
                  <a:pt x="271073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grpSp>
        <p:nvGrpSpPr>
          <p:cNvPr id="34" name="Group 33">
            <a:extLst>
              <a:ext uri="{FF2B5EF4-FFF2-40B4-BE49-F238E27FC236}">
                <a16:creationId xmlns:a16="http://schemas.microsoft.com/office/drawing/2014/main" id="{C25A40C4-EAA7-DDF2-B1C8-FEBD9B9A42F4}"/>
              </a:ext>
            </a:extLst>
          </p:cNvPr>
          <p:cNvGrpSpPr/>
          <p:nvPr/>
        </p:nvGrpSpPr>
        <p:grpSpPr>
          <a:xfrm>
            <a:off x="-667164" y="8017923"/>
            <a:ext cx="1914428" cy="1378322"/>
            <a:chOff x="2033177" y="543203"/>
            <a:chExt cx="1914428" cy="1378322"/>
          </a:xfrm>
        </p:grpSpPr>
        <p:sp>
          <p:nvSpPr>
            <p:cNvPr id="21" name="Freeform 21">
              <a:extLst>
                <a:ext uri="{FF2B5EF4-FFF2-40B4-BE49-F238E27FC236}">
                  <a16:creationId xmlns:a16="http://schemas.microsoft.com/office/drawing/2014/main" id="{58964BC5-E9E4-A9DF-F7BD-C97D1A41BAAE}"/>
                </a:ext>
              </a:extLst>
            </p:cNvPr>
            <p:cNvSpPr/>
            <p:nvPr/>
          </p:nvSpPr>
          <p:spPr>
            <a:xfrm rot="21030018">
              <a:off x="2033177" y="543203"/>
              <a:ext cx="1378322" cy="137832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5B2"/>
            </a:solidFill>
          </p:spPr>
          <p:txBody>
            <a:bodyPr/>
            <a:lstStyle/>
            <a:p>
              <a:endParaRPr lang="en-IN" dirty="0"/>
            </a:p>
          </p:txBody>
        </p:sp>
        <p:sp>
          <p:nvSpPr>
            <p:cNvPr id="22" name="TextBox 22">
              <a:extLst>
                <a:ext uri="{FF2B5EF4-FFF2-40B4-BE49-F238E27FC236}">
                  <a16:creationId xmlns:a16="http://schemas.microsoft.com/office/drawing/2014/main" id="{64139673-52DA-7C45-04A6-43ABE9F15F91}"/>
                </a:ext>
              </a:extLst>
            </p:cNvPr>
            <p:cNvSpPr txBox="1"/>
            <p:nvPr/>
          </p:nvSpPr>
          <p:spPr>
            <a:xfrm rot="21030018">
              <a:off x="2827718" y="545948"/>
              <a:ext cx="1119887" cy="1216800"/>
            </a:xfrm>
            <a:prstGeom prst="rect">
              <a:avLst/>
            </a:prstGeom>
          </p:spPr>
          <p:txBody>
            <a:bodyPr lIns="50800" tIns="50800" rIns="50800" bIns="50800" rtlCol="0" anchor="ctr"/>
            <a:lstStyle/>
            <a:p>
              <a:pPr algn="ctr">
                <a:lnSpc>
                  <a:spcPts val="3080"/>
                </a:lnSpc>
              </a:pPr>
              <a:endParaRPr dirty="0"/>
            </a:p>
          </p:txBody>
        </p:sp>
      </p:grpSp>
      <p:sp>
        <p:nvSpPr>
          <p:cNvPr id="23" name="Freeform 23">
            <a:extLst>
              <a:ext uri="{FF2B5EF4-FFF2-40B4-BE49-F238E27FC236}">
                <a16:creationId xmlns:a16="http://schemas.microsoft.com/office/drawing/2014/main" id="{DE4C2F5A-4748-96DC-3861-8C2C7DC91A18}"/>
              </a:ext>
            </a:extLst>
          </p:cNvPr>
          <p:cNvSpPr/>
          <p:nvPr/>
        </p:nvSpPr>
        <p:spPr>
          <a:xfrm rot="-569982" flipV="1">
            <a:off x="-500441" y="8236582"/>
            <a:ext cx="961934" cy="846009"/>
          </a:xfrm>
          <a:custGeom>
            <a:avLst/>
            <a:gdLst/>
            <a:ahLst/>
            <a:cxnLst/>
            <a:rect l="l" t="t" r="r" b="b"/>
            <a:pathLst>
              <a:path w="748446" h="758094">
                <a:moveTo>
                  <a:pt x="0" y="0"/>
                </a:moveTo>
                <a:lnTo>
                  <a:pt x="748445" y="0"/>
                </a:lnTo>
                <a:lnTo>
                  <a:pt x="748445" y="758094"/>
                </a:lnTo>
                <a:lnTo>
                  <a:pt x="0" y="7580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dirty="0"/>
          </a:p>
        </p:txBody>
      </p:sp>
      <p:grpSp>
        <p:nvGrpSpPr>
          <p:cNvPr id="24" name="Group 24">
            <a:extLst>
              <a:ext uri="{FF2B5EF4-FFF2-40B4-BE49-F238E27FC236}">
                <a16:creationId xmlns:a16="http://schemas.microsoft.com/office/drawing/2014/main" id="{BD010F63-7F0D-660A-4F20-DA0E567D3024}"/>
              </a:ext>
            </a:extLst>
          </p:cNvPr>
          <p:cNvGrpSpPr/>
          <p:nvPr/>
        </p:nvGrpSpPr>
        <p:grpSpPr>
          <a:xfrm rot="191471">
            <a:off x="580165" y="9565134"/>
            <a:ext cx="2414274" cy="1583642"/>
            <a:chOff x="-554104" y="19050"/>
            <a:chExt cx="1290704" cy="846637"/>
          </a:xfrm>
        </p:grpSpPr>
        <p:sp>
          <p:nvSpPr>
            <p:cNvPr id="25" name="Freeform 25">
              <a:extLst>
                <a:ext uri="{FF2B5EF4-FFF2-40B4-BE49-F238E27FC236}">
                  <a16:creationId xmlns:a16="http://schemas.microsoft.com/office/drawing/2014/main" id="{4AF99571-51CA-43E5-8308-770E38913259}"/>
                </a:ext>
              </a:extLst>
            </p:cNvPr>
            <p:cNvSpPr/>
            <p:nvPr/>
          </p:nvSpPr>
          <p:spPr>
            <a:xfrm>
              <a:off x="-554104" y="52887"/>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BB50"/>
            </a:solidFill>
          </p:spPr>
          <p:txBody>
            <a:bodyPr/>
            <a:lstStyle/>
            <a:p>
              <a:endParaRPr lang="en-IN" dirty="0"/>
            </a:p>
          </p:txBody>
        </p:sp>
        <p:sp>
          <p:nvSpPr>
            <p:cNvPr id="26" name="TextBox 26">
              <a:extLst>
                <a:ext uri="{FF2B5EF4-FFF2-40B4-BE49-F238E27FC236}">
                  <a16:creationId xmlns:a16="http://schemas.microsoft.com/office/drawing/2014/main" id="{02D737F7-F7D8-4865-9B16-10C759B1A3E0}"/>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dirty="0"/>
            </a:p>
          </p:txBody>
        </p:sp>
      </p:grpSp>
      <p:sp>
        <p:nvSpPr>
          <p:cNvPr id="27" name="Freeform 27">
            <a:extLst>
              <a:ext uri="{FF2B5EF4-FFF2-40B4-BE49-F238E27FC236}">
                <a16:creationId xmlns:a16="http://schemas.microsoft.com/office/drawing/2014/main" id="{77E8CC7F-77F7-8CEF-F4ED-BBAC39032C71}"/>
              </a:ext>
            </a:extLst>
          </p:cNvPr>
          <p:cNvSpPr/>
          <p:nvPr/>
        </p:nvSpPr>
        <p:spPr>
          <a:xfrm rot="191471">
            <a:off x="905746" y="9930266"/>
            <a:ext cx="867051" cy="758276"/>
          </a:xfrm>
          <a:custGeom>
            <a:avLst/>
            <a:gdLst/>
            <a:ahLst/>
            <a:cxnLst/>
            <a:rect l="l" t="t" r="r" b="b"/>
            <a:pathLst>
              <a:path w="867051" h="758276">
                <a:moveTo>
                  <a:pt x="0" y="0"/>
                </a:moveTo>
                <a:lnTo>
                  <a:pt x="867052" y="0"/>
                </a:lnTo>
                <a:lnTo>
                  <a:pt x="867052" y="758276"/>
                </a:lnTo>
                <a:lnTo>
                  <a:pt x="0" y="75827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dirty="0"/>
          </a:p>
        </p:txBody>
      </p:sp>
      <p:sp>
        <p:nvSpPr>
          <p:cNvPr id="32" name="Freeform 32">
            <a:extLst>
              <a:ext uri="{FF2B5EF4-FFF2-40B4-BE49-F238E27FC236}">
                <a16:creationId xmlns:a16="http://schemas.microsoft.com/office/drawing/2014/main" id="{5896FB4D-3CF6-6087-5B3E-3C59A03BC7E0}"/>
              </a:ext>
            </a:extLst>
          </p:cNvPr>
          <p:cNvSpPr/>
          <p:nvPr/>
        </p:nvSpPr>
        <p:spPr>
          <a:xfrm>
            <a:off x="16921169" y="-845620"/>
            <a:ext cx="2289197" cy="2601655"/>
          </a:xfrm>
          <a:custGeom>
            <a:avLst/>
            <a:gdLst/>
            <a:ahLst/>
            <a:cxnLst/>
            <a:rect l="l" t="t" r="r" b="b"/>
            <a:pathLst>
              <a:path w="4139759" h="4103536">
                <a:moveTo>
                  <a:pt x="0" y="0"/>
                </a:moveTo>
                <a:lnTo>
                  <a:pt x="4139760" y="0"/>
                </a:lnTo>
                <a:lnTo>
                  <a:pt x="4139760" y="4103536"/>
                </a:lnTo>
                <a:lnTo>
                  <a:pt x="0" y="410353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dirty="0"/>
          </a:p>
        </p:txBody>
      </p:sp>
      <p:sp>
        <p:nvSpPr>
          <p:cNvPr id="35" name="TextBox 34">
            <a:extLst>
              <a:ext uri="{FF2B5EF4-FFF2-40B4-BE49-F238E27FC236}">
                <a16:creationId xmlns:a16="http://schemas.microsoft.com/office/drawing/2014/main" id="{F375AC95-31F7-469F-7525-B67898E6A6B0}"/>
              </a:ext>
            </a:extLst>
          </p:cNvPr>
          <p:cNvSpPr txBox="1"/>
          <p:nvPr/>
        </p:nvSpPr>
        <p:spPr>
          <a:xfrm>
            <a:off x="1339998" y="327290"/>
            <a:ext cx="15612547" cy="1200329"/>
          </a:xfrm>
          <a:prstGeom prst="rect">
            <a:avLst/>
          </a:prstGeom>
          <a:noFill/>
        </p:spPr>
        <p:txBody>
          <a:bodyPr wrap="square" rtlCol="0">
            <a:spAutoFit/>
          </a:bodyPr>
          <a:lstStyle/>
          <a:p>
            <a:pPr algn="ctr"/>
            <a:r>
              <a:rPr lang="en-US" sz="3600" b="1" dirty="0"/>
              <a:t>Business Request 10: Get top 3 products in each division that have a high total sold quantity in the fiscal year 2021 ? </a:t>
            </a:r>
          </a:p>
        </p:txBody>
      </p:sp>
      <p:sp>
        <p:nvSpPr>
          <p:cNvPr id="4" name="TextBox 3">
            <a:extLst>
              <a:ext uri="{FF2B5EF4-FFF2-40B4-BE49-F238E27FC236}">
                <a16:creationId xmlns:a16="http://schemas.microsoft.com/office/drawing/2014/main" id="{BF80C6D7-98B5-5388-ACB9-595557E20646}"/>
              </a:ext>
            </a:extLst>
          </p:cNvPr>
          <p:cNvSpPr txBox="1"/>
          <p:nvPr/>
        </p:nvSpPr>
        <p:spPr>
          <a:xfrm>
            <a:off x="1162803" y="9026052"/>
            <a:ext cx="16410336" cy="1015663"/>
          </a:xfrm>
          <a:prstGeom prst="rect">
            <a:avLst/>
          </a:prstGeom>
          <a:noFill/>
        </p:spPr>
        <p:txBody>
          <a:bodyPr wrap="square" rtlCol="0">
            <a:spAutoFit/>
          </a:bodyPr>
          <a:lstStyle/>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INSIGHTS : Top 3 products in each division contributed significantly to total sold quantities in FY 2021 is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Pen drive</a:t>
            </a:r>
            <a:r>
              <a:rPr lang="en-US" sz="3000" dirty="0">
                <a:latin typeface="ADLaM Display" panose="02010000000000000000" pitchFamily="2" charset="0"/>
                <a:ea typeface="ADLaM Display" panose="02010000000000000000" pitchFamily="2" charset="0"/>
                <a:cs typeface="ADLaM Display" panose="02010000000000000000" pitchFamily="2" charset="0"/>
              </a:rPr>
              <a:t>,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Mouse </a:t>
            </a:r>
            <a:r>
              <a:rPr lang="en-US" sz="3000" dirty="0">
                <a:latin typeface="ADLaM Display" panose="02010000000000000000" pitchFamily="2" charset="0"/>
                <a:ea typeface="ADLaM Display" panose="02010000000000000000" pitchFamily="2" charset="0"/>
                <a:cs typeface="ADLaM Display" panose="02010000000000000000" pitchFamily="2" charset="0"/>
              </a:rPr>
              <a:t>and </a:t>
            </a:r>
            <a:r>
              <a:rPr lang="en-US" sz="3000" dirty="0">
                <a:solidFill>
                  <a:srgbClr val="0070C0"/>
                </a:solidFill>
                <a:latin typeface="ADLaM Display" panose="02010000000000000000" pitchFamily="2" charset="0"/>
                <a:ea typeface="ADLaM Display" panose="02010000000000000000" pitchFamily="2" charset="0"/>
                <a:cs typeface="ADLaM Display" panose="02010000000000000000" pitchFamily="2" charset="0"/>
              </a:rPr>
              <a:t>Desktop</a:t>
            </a:r>
            <a:r>
              <a:rPr lang="en-US" sz="3000" dirty="0">
                <a:latin typeface="ADLaM Display" panose="02010000000000000000" pitchFamily="2" charset="0"/>
                <a:ea typeface="ADLaM Display" panose="02010000000000000000" pitchFamily="2" charset="0"/>
                <a:cs typeface="ADLaM Display" panose="02010000000000000000" pitchFamily="2" charset="0"/>
              </a:rPr>
              <a:t>.</a:t>
            </a:r>
            <a:endParaRPr lang="en-IN" sz="3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8" name="Arrow: Right 7">
            <a:extLst>
              <a:ext uri="{FF2B5EF4-FFF2-40B4-BE49-F238E27FC236}">
                <a16:creationId xmlns:a16="http://schemas.microsoft.com/office/drawing/2014/main" id="{4DEBA0C4-1678-BB1A-64A1-3200B47EF653}"/>
              </a:ext>
            </a:extLst>
          </p:cNvPr>
          <p:cNvSpPr/>
          <p:nvPr/>
        </p:nvSpPr>
        <p:spPr>
          <a:xfrm>
            <a:off x="7495212" y="4703975"/>
            <a:ext cx="770319" cy="5847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descr="A screenshot of a computer&#10;&#10;Description automatically generated">
            <a:extLst>
              <a:ext uri="{FF2B5EF4-FFF2-40B4-BE49-F238E27FC236}">
                <a16:creationId xmlns:a16="http://schemas.microsoft.com/office/drawing/2014/main" id="{C405FBEB-427B-1639-5F4A-5591543EC83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2119" y="3515571"/>
            <a:ext cx="6994553" cy="2745089"/>
          </a:xfrm>
          <a:prstGeom prst="rect">
            <a:avLst/>
          </a:prstGeom>
        </p:spPr>
      </p:pic>
      <p:pic>
        <p:nvPicPr>
          <p:cNvPr id="17" name="Picture 16" descr="A computer and a computer tower&#10;&#10;Description automatically generated with medium confidence">
            <a:extLst>
              <a:ext uri="{FF2B5EF4-FFF2-40B4-BE49-F238E27FC236}">
                <a16:creationId xmlns:a16="http://schemas.microsoft.com/office/drawing/2014/main" id="{CE5A0D88-B338-98A9-DBF8-7F2448097AB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166144" y="7642841"/>
            <a:ext cx="1092557" cy="1092557"/>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115283C3-0C2A-35DA-D509-417F3B58841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224919" y="7639725"/>
            <a:ext cx="942615" cy="942615"/>
          </a:xfrm>
          <a:prstGeom prst="rect">
            <a:avLst/>
          </a:prstGeom>
        </p:spPr>
      </p:pic>
      <p:pic>
        <p:nvPicPr>
          <p:cNvPr id="28" name="Picture 27" descr="A black usb flash drive&#10;&#10;Description automatically generated">
            <a:extLst>
              <a:ext uri="{FF2B5EF4-FFF2-40B4-BE49-F238E27FC236}">
                <a16:creationId xmlns:a16="http://schemas.microsoft.com/office/drawing/2014/main" id="{D5785F7B-E65E-BCD0-077A-3CFDC73E731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829800" y="7639725"/>
            <a:ext cx="1046553" cy="1046553"/>
          </a:xfrm>
          <a:prstGeom prst="rect">
            <a:avLst/>
          </a:prstGeom>
        </p:spPr>
      </p:pic>
      <p:pic>
        <p:nvPicPr>
          <p:cNvPr id="37" name="Picture 36" descr="A graph of red and white bars&#10;&#10;Description automatically generated with medium confidence">
            <a:extLst>
              <a:ext uri="{FF2B5EF4-FFF2-40B4-BE49-F238E27FC236}">
                <a16:creationId xmlns:a16="http://schemas.microsoft.com/office/drawing/2014/main" id="{8C287F73-3D77-C41F-EE29-909FF8F9008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384072" y="2381303"/>
            <a:ext cx="9681695" cy="5113277"/>
          </a:xfrm>
          <a:prstGeom prst="rect">
            <a:avLst/>
          </a:prstGeom>
        </p:spPr>
      </p:pic>
    </p:spTree>
    <p:extLst>
      <p:ext uri="{BB962C8B-B14F-4D97-AF65-F5344CB8AC3E}">
        <p14:creationId xmlns:p14="http://schemas.microsoft.com/office/powerpoint/2010/main" val="212825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5F1"/>
        </a:solidFill>
        <a:effectLst/>
      </p:bgPr>
    </p:bg>
    <p:spTree>
      <p:nvGrpSpPr>
        <p:cNvPr id="1" name=""/>
        <p:cNvGrpSpPr/>
        <p:nvPr/>
      </p:nvGrpSpPr>
      <p:grpSpPr>
        <a:xfrm>
          <a:off x="0" y="0"/>
          <a:ext cx="0" cy="0"/>
          <a:chOff x="0" y="0"/>
          <a:chExt cx="0" cy="0"/>
        </a:xfrm>
      </p:grpSpPr>
      <p:sp>
        <p:nvSpPr>
          <p:cNvPr id="2" name="Freeform 2"/>
          <p:cNvSpPr/>
          <p:nvPr/>
        </p:nvSpPr>
        <p:spPr>
          <a:xfrm>
            <a:off x="10588423" y="-1718615"/>
            <a:ext cx="6143098" cy="6089346"/>
          </a:xfrm>
          <a:custGeom>
            <a:avLst/>
            <a:gdLst/>
            <a:ahLst/>
            <a:cxnLst/>
            <a:rect l="l" t="t" r="r" b="b"/>
            <a:pathLst>
              <a:path w="6143098" h="6089346">
                <a:moveTo>
                  <a:pt x="0" y="0"/>
                </a:moveTo>
                <a:lnTo>
                  <a:pt x="6143098" y="0"/>
                </a:lnTo>
                <a:lnTo>
                  <a:pt x="6143098" y="6089346"/>
                </a:lnTo>
                <a:lnTo>
                  <a:pt x="0" y="60893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 name="Freeform 3"/>
          <p:cNvSpPr/>
          <p:nvPr/>
        </p:nvSpPr>
        <p:spPr>
          <a:xfrm>
            <a:off x="-4697817" y="2729740"/>
            <a:ext cx="11453034" cy="11352820"/>
          </a:xfrm>
          <a:custGeom>
            <a:avLst/>
            <a:gdLst/>
            <a:ahLst/>
            <a:cxnLst/>
            <a:rect l="l" t="t" r="r" b="b"/>
            <a:pathLst>
              <a:path w="11453034" h="11352820">
                <a:moveTo>
                  <a:pt x="0" y="0"/>
                </a:moveTo>
                <a:lnTo>
                  <a:pt x="11453034" y="0"/>
                </a:lnTo>
                <a:lnTo>
                  <a:pt x="11453034" y="11352820"/>
                </a:lnTo>
                <a:lnTo>
                  <a:pt x="0" y="11352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4" name="Freeform 4"/>
          <p:cNvSpPr/>
          <p:nvPr/>
        </p:nvSpPr>
        <p:spPr>
          <a:xfrm>
            <a:off x="2213475" y="3116826"/>
            <a:ext cx="13768947" cy="8636885"/>
          </a:xfrm>
          <a:custGeom>
            <a:avLst/>
            <a:gdLst/>
            <a:ahLst/>
            <a:cxnLst/>
            <a:rect l="l" t="t" r="r" b="b"/>
            <a:pathLst>
              <a:path w="13768947" h="8636885">
                <a:moveTo>
                  <a:pt x="0" y="0"/>
                </a:moveTo>
                <a:lnTo>
                  <a:pt x="13768946" y="0"/>
                </a:lnTo>
                <a:lnTo>
                  <a:pt x="13768946" y="8636885"/>
                </a:lnTo>
                <a:lnTo>
                  <a:pt x="0" y="86368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5" name="TextBox 5"/>
          <p:cNvSpPr txBox="1"/>
          <p:nvPr/>
        </p:nvSpPr>
        <p:spPr>
          <a:xfrm>
            <a:off x="2802981" y="1235850"/>
            <a:ext cx="12202400" cy="1267116"/>
          </a:xfrm>
          <a:prstGeom prst="rect">
            <a:avLst/>
          </a:prstGeom>
        </p:spPr>
        <p:txBody>
          <a:bodyPr lIns="0" tIns="0" rIns="0" bIns="0" rtlCol="0" anchor="t">
            <a:spAutoFit/>
          </a:bodyPr>
          <a:lstStyle/>
          <a:p>
            <a:pPr marL="0" lvl="0" indent="0" algn="ctr">
              <a:lnSpc>
                <a:spcPts val="9329"/>
              </a:lnSpc>
            </a:pPr>
            <a:r>
              <a:rPr lang="en-US" sz="10031" dirty="0">
                <a:solidFill>
                  <a:srgbClr val="534D4C"/>
                </a:solidFill>
                <a:latin typeface="Klose Slab"/>
                <a:ea typeface="Klose Slab"/>
                <a:cs typeface="Klose Slab"/>
                <a:sym typeface="Klose Slab"/>
              </a:rPr>
              <a:t>THANK YOU!</a:t>
            </a:r>
          </a:p>
        </p:txBody>
      </p:sp>
      <p:sp>
        <p:nvSpPr>
          <p:cNvPr id="7" name="Freeform 7"/>
          <p:cNvSpPr/>
          <p:nvPr/>
        </p:nvSpPr>
        <p:spPr>
          <a:xfrm>
            <a:off x="16587970" y="5068697"/>
            <a:ext cx="3400059" cy="5516321"/>
          </a:xfrm>
          <a:custGeom>
            <a:avLst/>
            <a:gdLst/>
            <a:ahLst/>
            <a:cxnLst/>
            <a:rect l="l" t="t" r="r" b="b"/>
            <a:pathLst>
              <a:path w="3400059" h="5516321">
                <a:moveTo>
                  <a:pt x="0" y="0"/>
                </a:moveTo>
                <a:lnTo>
                  <a:pt x="3400060" y="0"/>
                </a:lnTo>
                <a:lnTo>
                  <a:pt x="3400060" y="5516321"/>
                </a:lnTo>
                <a:lnTo>
                  <a:pt x="0" y="55163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8" name="Freeform 8"/>
          <p:cNvSpPr/>
          <p:nvPr/>
        </p:nvSpPr>
        <p:spPr>
          <a:xfrm flipH="1">
            <a:off x="-1561134" y="5098776"/>
            <a:ext cx="3400059" cy="5516321"/>
          </a:xfrm>
          <a:custGeom>
            <a:avLst/>
            <a:gdLst/>
            <a:ahLst/>
            <a:cxnLst/>
            <a:rect l="l" t="t" r="r" b="b"/>
            <a:pathLst>
              <a:path w="3400059" h="5516321">
                <a:moveTo>
                  <a:pt x="3400059" y="0"/>
                </a:moveTo>
                <a:lnTo>
                  <a:pt x="0" y="0"/>
                </a:lnTo>
                <a:lnTo>
                  <a:pt x="0" y="5516321"/>
                </a:lnTo>
                <a:lnTo>
                  <a:pt x="3400059" y="5516321"/>
                </a:lnTo>
                <a:lnTo>
                  <a:pt x="3400059"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5F1"/>
        </a:solidFill>
        <a:effectLst/>
      </p:bgPr>
    </p:bg>
    <p:spTree>
      <p:nvGrpSpPr>
        <p:cNvPr id="1" name="">
          <a:extLst>
            <a:ext uri="{FF2B5EF4-FFF2-40B4-BE49-F238E27FC236}">
              <a16:creationId xmlns:a16="http://schemas.microsoft.com/office/drawing/2014/main" id="{7F916BB9-5A3D-59FE-2707-31C4096B5943}"/>
            </a:ext>
          </a:extLst>
        </p:cNvPr>
        <p:cNvGrpSpPr/>
        <p:nvPr/>
      </p:nvGrpSpPr>
      <p:grpSpPr>
        <a:xfrm>
          <a:off x="0" y="0"/>
          <a:ext cx="0" cy="0"/>
          <a:chOff x="0" y="0"/>
          <a:chExt cx="0" cy="0"/>
        </a:xfrm>
      </p:grpSpPr>
      <p:sp>
        <p:nvSpPr>
          <p:cNvPr id="23" name="Freeform 23">
            <a:extLst>
              <a:ext uri="{FF2B5EF4-FFF2-40B4-BE49-F238E27FC236}">
                <a16:creationId xmlns:a16="http://schemas.microsoft.com/office/drawing/2014/main" id="{068C9C61-8E8C-67A7-89F7-5734BAE040FF}"/>
              </a:ext>
            </a:extLst>
          </p:cNvPr>
          <p:cNvSpPr/>
          <p:nvPr/>
        </p:nvSpPr>
        <p:spPr>
          <a:xfrm>
            <a:off x="1545623" y="6942249"/>
            <a:ext cx="654700" cy="663140"/>
          </a:xfrm>
          <a:custGeom>
            <a:avLst/>
            <a:gdLst/>
            <a:ahLst/>
            <a:cxnLst/>
            <a:rect l="l" t="t" r="r" b="b"/>
            <a:pathLst>
              <a:path w="654700" h="663140">
                <a:moveTo>
                  <a:pt x="0" y="0"/>
                </a:moveTo>
                <a:lnTo>
                  <a:pt x="654700" y="0"/>
                </a:lnTo>
                <a:lnTo>
                  <a:pt x="654700" y="663140"/>
                </a:lnTo>
                <a:lnTo>
                  <a:pt x="0" y="6631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24" name="Freeform 24">
            <a:extLst>
              <a:ext uri="{FF2B5EF4-FFF2-40B4-BE49-F238E27FC236}">
                <a16:creationId xmlns:a16="http://schemas.microsoft.com/office/drawing/2014/main" id="{EECA3142-BDE3-A9CB-9C5C-E4C2ED38D39D}"/>
              </a:ext>
            </a:extLst>
          </p:cNvPr>
          <p:cNvSpPr/>
          <p:nvPr/>
        </p:nvSpPr>
        <p:spPr>
          <a:xfrm>
            <a:off x="85819" y="9577928"/>
            <a:ext cx="722519" cy="783725"/>
          </a:xfrm>
          <a:custGeom>
            <a:avLst/>
            <a:gdLst/>
            <a:ahLst/>
            <a:cxnLst/>
            <a:rect l="l" t="t" r="r" b="b"/>
            <a:pathLst>
              <a:path w="762728" h="667040">
                <a:moveTo>
                  <a:pt x="0" y="0"/>
                </a:moveTo>
                <a:lnTo>
                  <a:pt x="762728" y="0"/>
                </a:lnTo>
                <a:lnTo>
                  <a:pt x="762728" y="667040"/>
                </a:lnTo>
                <a:lnTo>
                  <a:pt x="0" y="66704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dirty="0"/>
          </a:p>
        </p:txBody>
      </p:sp>
      <p:sp>
        <p:nvSpPr>
          <p:cNvPr id="25" name="Freeform 25">
            <a:extLst>
              <a:ext uri="{FF2B5EF4-FFF2-40B4-BE49-F238E27FC236}">
                <a16:creationId xmlns:a16="http://schemas.microsoft.com/office/drawing/2014/main" id="{CC46AA13-97A6-1B06-05A2-9E8C6C79E6A2}"/>
              </a:ext>
            </a:extLst>
          </p:cNvPr>
          <p:cNvSpPr/>
          <p:nvPr/>
        </p:nvSpPr>
        <p:spPr>
          <a:xfrm rot="527281">
            <a:off x="2028231" y="8957996"/>
            <a:ext cx="580471" cy="679274"/>
          </a:xfrm>
          <a:custGeom>
            <a:avLst/>
            <a:gdLst/>
            <a:ahLst/>
            <a:cxnLst/>
            <a:rect l="l" t="t" r="r" b="b"/>
            <a:pathLst>
              <a:path w="580471" h="679274">
                <a:moveTo>
                  <a:pt x="0" y="0"/>
                </a:moveTo>
                <a:lnTo>
                  <a:pt x="580471" y="0"/>
                </a:lnTo>
                <a:lnTo>
                  <a:pt x="580471" y="679274"/>
                </a:lnTo>
                <a:lnTo>
                  <a:pt x="0" y="6792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27" name="Freeform 27">
            <a:extLst>
              <a:ext uri="{FF2B5EF4-FFF2-40B4-BE49-F238E27FC236}">
                <a16:creationId xmlns:a16="http://schemas.microsoft.com/office/drawing/2014/main" id="{3134DDE7-B58C-1342-EAF1-D0B21056CF9E}"/>
              </a:ext>
            </a:extLst>
          </p:cNvPr>
          <p:cNvSpPr/>
          <p:nvPr/>
        </p:nvSpPr>
        <p:spPr>
          <a:xfrm>
            <a:off x="16928973" y="207997"/>
            <a:ext cx="1227865" cy="306966"/>
          </a:xfrm>
          <a:custGeom>
            <a:avLst/>
            <a:gdLst/>
            <a:ahLst/>
            <a:cxnLst/>
            <a:rect l="l" t="t" r="r" b="b"/>
            <a:pathLst>
              <a:path w="1227865" h="306966">
                <a:moveTo>
                  <a:pt x="0" y="0"/>
                </a:moveTo>
                <a:lnTo>
                  <a:pt x="1227865" y="0"/>
                </a:lnTo>
                <a:lnTo>
                  <a:pt x="1227865" y="306966"/>
                </a:lnTo>
                <a:lnTo>
                  <a:pt x="0" y="3069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sp>
        <p:nvSpPr>
          <p:cNvPr id="28" name="TextBox 28">
            <a:extLst>
              <a:ext uri="{FF2B5EF4-FFF2-40B4-BE49-F238E27FC236}">
                <a16:creationId xmlns:a16="http://schemas.microsoft.com/office/drawing/2014/main" id="{F9AECA82-A484-EF41-382F-0564BCB3B8CE}"/>
              </a:ext>
            </a:extLst>
          </p:cNvPr>
          <p:cNvSpPr txBox="1"/>
          <p:nvPr/>
        </p:nvSpPr>
        <p:spPr>
          <a:xfrm>
            <a:off x="1160124" y="144409"/>
            <a:ext cx="16064739" cy="942566"/>
          </a:xfrm>
          <a:prstGeom prst="rect">
            <a:avLst/>
          </a:prstGeom>
        </p:spPr>
        <p:txBody>
          <a:bodyPr wrap="square" lIns="0" tIns="0" rIns="0" bIns="0" rtlCol="0" anchor="t">
            <a:spAutoFit/>
          </a:bodyPr>
          <a:lstStyle/>
          <a:p>
            <a:pPr marL="0" lvl="0" indent="0" algn="ctr">
              <a:lnSpc>
                <a:spcPts val="8180"/>
              </a:lnSpc>
            </a:pPr>
            <a:r>
              <a:rPr lang="en-US" sz="6000" dirty="0">
                <a:solidFill>
                  <a:srgbClr val="534D4C"/>
                </a:solidFill>
                <a:latin typeface="Klose Slab"/>
                <a:ea typeface="Klose Slab"/>
                <a:cs typeface="Klose Slab"/>
                <a:sym typeface="Klose Slab"/>
              </a:rPr>
              <a:t>ATLIQ’S BUSINESS MODEL</a:t>
            </a:r>
          </a:p>
        </p:txBody>
      </p:sp>
      <p:cxnSp>
        <p:nvCxnSpPr>
          <p:cNvPr id="6" name="Straight Arrow Connector 5">
            <a:extLst>
              <a:ext uri="{FF2B5EF4-FFF2-40B4-BE49-F238E27FC236}">
                <a16:creationId xmlns:a16="http://schemas.microsoft.com/office/drawing/2014/main" id="{004B3A37-DF23-4F3F-8497-BA37DB6887F5}"/>
              </a:ext>
            </a:extLst>
          </p:cNvPr>
          <p:cNvCxnSpPr>
            <a:cxnSpLocks/>
          </p:cNvCxnSpPr>
          <p:nvPr/>
        </p:nvCxnSpPr>
        <p:spPr>
          <a:xfrm flipV="1">
            <a:off x="3733799" y="3060976"/>
            <a:ext cx="3899114" cy="2149754"/>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98A56759-8E92-EFA5-6E2D-0F935B1E89B9}"/>
              </a:ext>
            </a:extLst>
          </p:cNvPr>
          <p:cNvCxnSpPr>
            <a:cxnSpLocks/>
          </p:cNvCxnSpPr>
          <p:nvPr/>
        </p:nvCxnSpPr>
        <p:spPr>
          <a:xfrm>
            <a:off x="3733799" y="5234376"/>
            <a:ext cx="3701792" cy="438825"/>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E8690A7B-5F9B-6BA1-3882-EBE53794CDFE}"/>
              </a:ext>
            </a:extLst>
          </p:cNvPr>
          <p:cNvCxnSpPr>
            <a:cxnSpLocks/>
          </p:cNvCxnSpPr>
          <p:nvPr/>
        </p:nvCxnSpPr>
        <p:spPr>
          <a:xfrm>
            <a:off x="3733799" y="5234376"/>
            <a:ext cx="3392512" cy="2966616"/>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Rectangle: Rounded Corners 28">
            <a:extLst>
              <a:ext uri="{FF2B5EF4-FFF2-40B4-BE49-F238E27FC236}">
                <a16:creationId xmlns:a16="http://schemas.microsoft.com/office/drawing/2014/main" id="{C5F5FC21-4B4E-6922-4BF9-5E6052F25398}"/>
              </a:ext>
            </a:extLst>
          </p:cNvPr>
          <p:cNvSpPr/>
          <p:nvPr/>
        </p:nvSpPr>
        <p:spPr>
          <a:xfrm>
            <a:off x="6648892" y="1216058"/>
            <a:ext cx="4429084" cy="859064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48" name="TextBox 47">
            <a:extLst>
              <a:ext uri="{FF2B5EF4-FFF2-40B4-BE49-F238E27FC236}">
                <a16:creationId xmlns:a16="http://schemas.microsoft.com/office/drawing/2014/main" id="{B665564C-8117-9A4D-C5F0-F3C494D4B42C}"/>
              </a:ext>
            </a:extLst>
          </p:cNvPr>
          <p:cNvSpPr txBox="1"/>
          <p:nvPr/>
        </p:nvSpPr>
        <p:spPr>
          <a:xfrm>
            <a:off x="6917858" y="1387241"/>
            <a:ext cx="4000552" cy="923330"/>
          </a:xfrm>
          <a:prstGeom prst="rect">
            <a:avLst/>
          </a:prstGeom>
          <a:noFill/>
        </p:spPr>
        <p:txBody>
          <a:bodyPr wrap="square" rtlCol="0">
            <a:spAutoFit/>
          </a:bodyPr>
          <a:lstStyle/>
          <a:p>
            <a:pPr algn="ctr"/>
            <a:r>
              <a:rPr lang="en-US" sz="5400" b="1" dirty="0">
                <a:solidFill>
                  <a:schemeClr val="bg1"/>
                </a:solidFill>
              </a:rPr>
              <a:t>CUSTOMER</a:t>
            </a:r>
            <a:endParaRPr lang="en-IN" sz="5400" b="1" dirty="0">
              <a:solidFill>
                <a:schemeClr val="bg1"/>
              </a:solidFill>
            </a:endParaRPr>
          </a:p>
        </p:txBody>
      </p:sp>
      <p:pic>
        <p:nvPicPr>
          <p:cNvPr id="59" name="Picture 58">
            <a:extLst>
              <a:ext uri="{FF2B5EF4-FFF2-40B4-BE49-F238E27FC236}">
                <a16:creationId xmlns:a16="http://schemas.microsoft.com/office/drawing/2014/main" id="{58486F43-159D-316B-7753-5B72B1F98A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2913" y="2598505"/>
            <a:ext cx="2625930" cy="1625576"/>
          </a:xfrm>
          <a:prstGeom prst="rect">
            <a:avLst/>
          </a:prstGeom>
        </p:spPr>
      </p:pic>
      <p:pic>
        <p:nvPicPr>
          <p:cNvPr id="61" name="Picture 60" descr="A yellow and black sign&#10;&#10;Description automatically generated">
            <a:extLst>
              <a:ext uri="{FF2B5EF4-FFF2-40B4-BE49-F238E27FC236}">
                <a16:creationId xmlns:a16="http://schemas.microsoft.com/office/drawing/2014/main" id="{7A4C1D72-8D83-B7C3-483D-DFAA642A71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721318">
            <a:off x="7812787" y="5219052"/>
            <a:ext cx="2061260" cy="1433920"/>
          </a:xfrm>
          <a:prstGeom prst="rect">
            <a:avLst/>
          </a:prstGeom>
        </p:spPr>
      </p:pic>
      <p:pic>
        <p:nvPicPr>
          <p:cNvPr id="66" name="Picture 65" descr="A red and black sign with white text&#10;&#10;Description automatically generated">
            <a:extLst>
              <a:ext uri="{FF2B5EF4-FFF2-40B4-BE49-F238E27FC236}">
                <a16:creationId xmlns:a16="http://schemas.microsoft.com/office/drawing/2014/main" id="{190F077F-29C1-1852-CCC1-7D3354458B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77983" y="7825703"/>
            <a:ext cx="2545445" cy="1287352"/>
          </a:xfrm>
          <a:prstGeom prst="rect">
            <a:avLst/>
          </a:prstGeom>
        </p:spPr>
      </p:pic>
      <p:cxnSp>
        <p:nvCxnSpPr>
          <p:cNvPr id="73" name="Straight Arrow Connector 72">
            <a:extLst>
              <a:ext uri="{FF2B5EF4-FFF2-40B4-BE49-F238E27FC236}">
                <a16:creationId xmlns:a16="http://schemas.microsoft.com/office/drawing/2014/main" id="{3E9D92EE-6012-2F5D-97BA-A296919543B7}"/>
              </a:ext>
            </a:extLst>
          </p:cNvPr>
          <p:cNvCxnSpPr>
            <a:cxnSpLocks/>
          </p:cNvCxnSpPr>
          <p:nvPr/>
        </p:nvCxnSpPr>
        <p:spPr>
          <a:xfrm>
            <a:off x="11107949" y="3235311"/>
            <a:ext cx="3961734" cy="478784"/>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F85EBC5D-8BCC-B600-FB35-5234CBE6ED9C}"/>
              </a:ext>
            </a:extLst>
          </p:cNvPr>
          <p:cNvCxnSpPr>
            <a:cxnSpLocks/>
          </p:cNvCxnSpPr>
          <p:nvPr/>
        </p:nvCxnSpPr>
        <p:spPr>
          <a:xfrm flipV="1">
            <a:off x="11107949" y="3714095"/>
            <a:ext cx="3984905" cy="1905554"/>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2C1EBCB5-6D87-8A83-D40D-A5E6D43A9283}"/>
              </a:ext>
            </a:extLst>
          </p:cNvPr>
          <p:cNvCxnSpPr>
            <a:cxnSpLocks/>
          </p:cNvCxnSpPr>
          <p:nvPr/>
        </p:nvCxnSpPr>
        <p:spPr>
          <a:xfrm flipV="1">
            <a:off x="11131120" y="3714095"/>
            <a:ext cx="3938563" cy="3909841"/>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26" name="Picture 2" descr="Red computer mouse">
            <a:extLst>
              <a:ext uri="{FF2B5EF4-FFF2-40B4-BE49-F238E27FC236}">
                <a16:creationId xmlns:a16="http://schemas.microsoft.com/office/drawing/2014/main" id="{5B4D0EE8-6F7C-0590-2F9A-FAD7BCB9A8D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22085" y="1413242"/>
            <a:ext cx="1661217" cy="1106593"/>
          </a:xfrm>
          <a:prstGeom prst="teardrop">
            <a:avLst/>
          </a:prstGeom>
          <a:noFill/>
          <a:extLst>
            <a:ext uri="{909E8E84-426E-40DD-AFC4-6F175D3DCCD1}">
              <a14:hiddenFill xmlns:a14="http://schemas.microsoft.com/office/drawing/2010/main">
                <a:solidFill>
                  <a:srgbClr val="FFFFFF"/>
                </a:solidFill>
              </a14:hiddenFill>
            </a:ext>
          </a:extLst>
        </p:spPr>
      </p:pic>
      <p:pic>
        <p:nvPicPr>
          <p:cNvPr id="1028" name="Picture 4" descr="laptop tablet desktop mobile">
            <a:extLst>
              <a:ext uri="{FF2B5EF4-FFF2-40B4-BE49-F238E27FC236}">
                <a16:creationId xmlns:a16="http://schemas.microsoft.com/office/drawing/2014/main" id="{C0F5A43C-B9DA-4B64-4311-14DB559CA98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8202" y="2703345"/>
            <a:ext cx="1631366" cy="1305614"/>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Isolated toner for printer">
            <a:extLst>
              <a:ext uri="{FF2B5EF4-FFF2-40B4-BE49-F238E27FC236}">
                <a16:creationId xmlns:a16="http://schemas.microsoft.com/office/drawing/2014/main" id="{DB0824A3-BC41-3115-A0E9-B2215A709EB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37144" y="2775341"/>
            <a:ext cx="2008558" cy="1337969"/>
          </a:xfrm>
          <a:prstGeom prst="diamond">
            <a:avLst/>
          </a:prstGeom>
          <a:noFill/>
          <a:extLst>
            <a:ext uri="{909E8E84-426E-40DD-AFC4-6F175D3DCCD1}">
              <a14:hiddenFill xmlns:a14="http://schemas.microsoft.com/office/drawing/2010/main">
                <a:solidFill>
                  <a:srgbClr val="FFFFFF"/>
                </a:solidFill>
              </a14:hiddenFill>
            </a:ext>
          </a:extLst>
        </p:spPr>
      </p:pic>
      <p:pic>
        <p:nvPicPr>
          <p:cNvPr id="9" name="Picture 8" descr="A yellow and black logo&#10;&#10;Description automatically generated">
            <a:extLst>
              <a:ext uri="{FF2B5EF4-FFF2-40B4-BE49-F238E27FC236}">
                <a16:creationId xmlns:a16="http://schemas.microsoft.com/office/drawing/2014/main" id="{59872F84-A814-E8BB-0B98-64A8C4855BA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8338" y="4394223"/>
            <a:ext cx="2910475" cy="1771593"/>
          </a:xfrm>
          <a:prstGeom prst="roundRect">
            <a:avLst/>
          </a:prstGeom>
        </p:spPr>
      </p:pic>
      <p:pic>
        <p:nvPicPr>
          <p:cNvPr id="5" name="Picture 4">
            <a:extLst>
              <a:ext uri="{FF2B5EF4-FFF2-40B4-BE49-F238E27FC236}">
                <a16:creationId xmlns:a16="http://schemas.microsoft.com/office/drawing/2014/main" id="{2670440B-B341-408B-694E-0E789D6E07BA}"/>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14729941" y="2328374"/>
            <a:ext cx="2494922" cy="4989844"/>
          </a:xfrm>
          <a:prstGeom prst="rect">
            <a:avLst/>
          </a:prstGeom>
        </p:spPr>
      </p:pic>
      <p:sp>
        <p:nvSpPr>
          <p:cNvPr id="11" name="TextBox 10">
            <a:extLst>
              <a:ext uri="{FF2B5EF4-FFF2-40B4-BE49-F238E27FC236}">
                <a16:creationId xmlns:a16="http://schemas.microsoft.com/office/drawing/2014/main" id="{9EE21DE8-843A-261C-0BFB-CD5ADD34BC87}"/>
              </a:ext>
            </a:extLst>
          </p:cNvPr>
          <p:cNvSpPr txBox="1"/>
          <p:nvPr/>
        </p:nvSpPr>
        <p:spPr>
          <a:xfrm>
            <a:off x="14634734" y="1607992"/>
            <a:ext cx="2685336" cy="646331"/>
          </a:xfrm>
          <a:prstGeom prst="rect">
            <a:avLst/>
          </a:prstGeom>
          <a:noFill/>
        </p:spPr>
        <p:txBody>
          <a:bodyPr wrap="square" rtlCol="0">
            <a:spAutoFit/>
          </a:bodyPr>
          <a:lstStyle/>
          <a:p>
            <a:r>
              <a:rPr lang="en-US" sz="3600" b="1" dirty="0"/>
              <a:t>CONSUMER</a:t>
            </a:r>
            <a:endParaRPr lang="en-IN" sz="3600" b="1" dirty="0"/>
          </a:p>
        </p:txBody>
      </p:sp>
    </p:spTree>
    <p:extLst>
      <p:ext uri="{BB962C8B-B14F-4D97-AF65-F5344CB8AC3E}">
        <p14:creationId xmlns:p14="http://schemas.microsoft.com/office/powerpoint/2010/main" val="175157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5F1"/>
        </a:solidFill>
        <a:effectLst/>
      </p:bgPr>
    </p:bg>
    <p:spTree>
      <p:nvGrpSpPr>
        <p:cNvPr id="1" name=""/>
        <p:cNvGrpSpPr/>
        <p:nvPr/>
      </p:nvGrpSpPr>
      <p:grpSpPr>
        <a:xfrm>
          <a:off x="0" y="0"/>
          <a:ext cx="0" cy="0"/>
          <a:chOff x="0" y="0"/>
          <a:chExt cx="0" cy="0"/>
        </a:xfrm>
      </p:grpSpPr>
      <p:grpSp>
        <p:nvGrpSpPr>
          <p:cNvPr id="2" name="Group 2"/>
          <p:cNvGrpSpPr/>
          <p:nvPr/>
        </p:nvGrpSpPr>
        <p:grpSpPr>
          <a:xfrm>
            <a:off x="15214586" y="6817490"/>
            <a:ext cx="5884504" cy="588450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A"/>
            </a:solidFill>
          </p:spPr>
          <p:txBody>
            <a:bodyPr/>
            <a:lstStyle/>
            <a:p>
              <a:endParaRPr lang="en-IN" dirty="0"/>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dirty="0"/>
            </a:p>
          </p:txBody>
        </p:sp>
      </p:grpSp>
      <p:sp>
        <p:nvSpPr>
          <p:cNvPr id="8" name="Freeform 8"/>
          <p:cNvSpPr/>
          <p:nvPr/>
        </p:nvSpPr>
        <p:spPr>
          <a:xfrm>
            <a:off x="12439659" y="6606500"/>
            <a:ext cx="8605436" cy="4103536"/>
          </a:xfrm>
          <a:custGeom>
            <a:avLst/>
            <a:gdLst/>
            <a:ahLst/>
            <a:cxnLst/>
            <a:rect l="l" t="t" r="r" b="b"/>
            <a:pathLst>
              <a:path w="12272790" h="7452931">
                <a:moveTo>
                  <a:pt x="0" y="0"/>
                </a:moveTo>
                <a:lnTo>
                  <a:pt x="12272790" y="0"/>
                </a:lnTo>
                <a:lnTo>
                  <a:pt x="12272790" y="7452931"/>
                </a:lnTo>
                <a:lnTo>
                  <a:pt x="0" y="7452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3" name="Freeform 13"/>
          <p:cNvSpPr/>
          <p:nvPr/>
        </p:nvSpPr>
        <p:spPr>
          <a:xfrm>
            <a:off x="14862800" y="8469452"/>
            <a:ext cx="2093551" cy="2865907"/>
          </a:xfrm>
          <a:custGeom>
            <a:avLst/>
            <a:gdLst/>
            <a:ahLst/>
            <a:cxnLst/>
            <a:rect l="l" t="t" r="r" b="b"/>
            <a:pathLst>
              <a:path w="2730016" h="4004024">
                <a:moveTo>
                  <a:pt x="0" y="0"/>
                </a:moveTo>
                <a:lnTo>
                  <a:pt x="2730017" y="0"/>
                </a:lnTo>
                <a:lnTo>
                  <a:pt x="2730017" y="4004023"/>
                </a:lnTo>
                <a:lnTo>
                  <a:pt x="0" y="40040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grpSp>
        <p:nvGrpSpPr>
          <p:cNvPr id="17" name="Group 17"/>
          <p:cNvGrpSpPr/>
          <p:nvPr/>
        </p:nvGrpSpPr>
        <p:grpSpPr>
          <a:xfrm>
            <a:off x="-257275" y="9184103"/>
            <a:ext cx="1417399" cy="157137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BB50"/>
            </a:solidFill>
          </p:spPr>
          <p:txBody>
            <a:bodyPr/>
            <a:lstStyle/>
            <a:p>
              <a:endParaRPr lang="en-IN" dirty="0"/>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dirty="0"/>
            </a:p>
          </p:txBody>
        </p:sp>
      </p:grpSp>
      <p:grpSp>
        <p:nvGrpSpPr>
          <p:cNvPr id="20" name="Group 20"/>
          <p:cNvGrpSpPr/>
          <p:nvPr/>
        </p:nvGrpSpPr>
        <p:grpSpPr>
          <a:xfrm rot="527281">
            <a:off x="1778453" y="8766052"/>
            <a:ext cx="1080025" cy="10800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5B2"/>
            </a:solidFill>
          </p:spPr>
          <p:txBody>
            <a:bodyPr/>
            <a:lstStyle/>
            <a:p>
              <a:endParaRPr lang="en-IN" dirty="0"/>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dirty="0"/>
            </a:p>
          </p:txBody>
        </p:sp>
      </p:grpSp>
      <p:sp>
        <p:nvSpPr>
          <p:cNvPr id="23" name="Freeform 23"/>
          <p:cNvSpPr/>
          <p:nvPr/>
        </p:nvSpPr>
        <p:spPr>
          <a:xfrm>
            <a:off x="1545623" y="6942249"/>
            <a:ext cx="654700" cy="663140"/>
          </a:xfrm>
          <a:custGeom>
            <a:avLst/>
            <a:gdLst/>
            <a:ahLst/>
            <a:cxnLst/>
            <a:rect l="l" t="t" r="r" b="b"/>
            <a:pathLst>
              <a:path w="654700" h="663140">
                <a:moveTo>
                  <a:pt x="0" y="0"/>
                </a:moveTo>
                <a:lnTo>
                  <a:pt x="654700" y="0"/>
                </a:lnTo>
                <a:lnTo>
                  <a:pt x="654700" y="663140"/>
                </a:lnTo>
                <a:lnTo>
                  <a:pt x="0" y="6631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24" name="Freeform 24"/>
          <p:cNvSpPr/>
          <p:nvPr/>
        </p:nvSpPr>
        <p:spPr>
          <a:xfrm>
            <a:off x="0" y="9577928"/>
            <a:ext cx="808338" cy="783725"/>
          </a:xfrm>
          <a:custGeom>
            <a:avLst/>
            <a:gdLst/>
            <a:ahLst/>
            <a:cxnLst/>
            <a:rect l="l" t="t" r="r" b="b"/>
            <a:pathLst>
              <a:path w="762728" h="667040">
                <a:moveTo>
                  <a:pt x="0" y="0"/>
                </a:moveTo>
                <a:lnTo>
                  <a:pt x="762728" y="0"/>
                </a:lnTo>
                <a:lnTo>
                  <a:pt x="762728" y="667040"/>
                </a:lnTo>
                <a:lnTo>
                  <a:pt x="0" y="667040"/>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N" dirty="0"/>
          </a:p>
        </p:txBody>
      </p:sp>
      <p:sp>
        <p:nvSpPr>
          <p:cNvPr id="25" name="Freeform 25"/>
          <p:cNvSpPr/>
          <p:nvPr/>
        </p:nvSpPr>
        <p:spPr>
          <a:xfrm rot="527281">
            <a:off x="2028231" y="8957996"/>
            <a:ext cx="580471" cy="679274"/>
          </a:xfrm>
          <a:custGeom>
            <a:avLst/>
            <a:gdLst/>
            <a:ahLst/>
            <a:cxnLst/>
            <a:rect l="l" t="t" r="r" b="b"/>
            <a:pathLst>
              <a:path w="580471" h="679274">
                <a:moveTo>
                  <a:pt x="0" y="0"/>
                </a:moveTo>
                <a:lnTo>
                  <a:pt x="580471" y="0"/>
                </a:lnTo>
                <a:lnTo>
                  <a:pt x="580471" y="679274"/>
                </a:lnTo>
                <a:lnTo>
                  <a:pt x="0" y="6792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dirty="0"/>
          </a:p>
        </p:txBody>
      </p:sp>
      <p:sp>
        <p:nvSpPr>
          <p:cNvPr id="26" name="Freeform 26"/>
          <p:cNvSpPr/>
          <p:nvPr/>
        </p:nvSpPr>
        <p:spPr>
          <a:xfrm>
            <a:off x="15214586" y="2424959"/>
            <a:ext cx="4139759" cy="4103536"/>
          </a:xfrm>
          <a:custGeom>
            <a:avLst/>
            <a:gdLst/>
            <a:ahLst/>
            <a:cxnLst/>
            <a:rect l="l" t="t" r="r" b="b"/>
            <a:pathLst>
              <a:path w="4139759" h="4103536">
                <a:moveTo>
                  <a:pt x="0" y="0"/>
                </a:moveTo>
                <a:lnTo>
                  <a:pt x="4139759" y="0"/>
                </a:lnTo>
                <a:lnTo>
                  <a:pt x="4139759" y="4103537"/>
                </a:lnTo>
                <a:lnTo>
                  <a:pt x="0" y="410353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dirty="0"/>
          </a:p>
        </p:txBody>
      </p:sp>
      <p:sp>
        <p:nvSpPr>
          <p:cNvPr id="27" name="Freeform 27"/>
          <p:cNvSpPr/>
          <p:nvPr/>
        </p:nvSpPr>
        <p:spPr>
          <a:xfrm>
            <a:off x="16670534" y="1723194"/>
            <a:ext cx="1227865" cy="306966"/>
          </a:xfrm>
          <a:custGeom>
            <a:avLst/>
            <a:gdLst/>
            <a:ahLst/>
            <a:cxnLst/>
            <a:rect l="l" t="t" r="r" b="b"/>
            <a:pathLst>
              <a:path w="1227865" h="306966">
                <a:moveTo>
                  <a:pt x="0" y="0"/>
                </a:moveTo>
                <a:lnTo>
                  <a:pt x="1227865" y="0"/>
                </a:lnTo>
                <a:lnTo>
                  <a:pt x="1227865" y="306966"/>
                </a:lnTo>
                <a:lnTo>
                  <a:pt x="0" y="3069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dirty="0"/>
          </a:p>
        </p:txBody>
      </p:sp>
      <p:sp>
        <p:nvSpPr>
          <p:cNvPr id="28" name="TextBox 28"/>
          <p:cNvSpPr txBox="1"/>
          <p:nvPr/>
        </p:nvSpPr>
        <p:spPr>
          <a:xfrm>
            <a:off x="1111630" y="-108275"/>
            <a:ext cx="16064739" cy="911788"/>
          </a:xfrm>
          <a:prstGeom prst="rect">
            <a:avLst/>
          </a:prstGeom>
        </p:spPr>
        <p:txBody>
          <a:bodyPr wrap="square" lIns="0" tIns="0" rIns="0" bIns="0" rtlCol="0" anchor="t">
            <a:spAutoFit/>
          </a:bodyPr>
          <a:lstStyle/>
          <a:p>
            <a:pPr marL="0" lvl="0" indent="0" algn="ctr">
              <a:lnSpc>
                <a:spcPts val="8180"/>
              </a:lnSpc>
            </a:pPr>
            <a:r>
              <a:rPr lang="en-US" sz="4800" dirty="0">
                <a:solidFill>
                  <a:srgbClr val="534D4C"/>
                </a:solidFill>
                <a:latin typeface="Klose Slab"/>
                <a:ea typeface="Klose Slab"/>
                <a:cs typeface="Klose Slab"/>
                <a:sym typeface="Klose Slab"/>
              </a:rPr>
              <a:t>ATLIQ’S BUSINESS MODEL</a:t>
            </a:r>
          </a:p>
        </p:txBody>
      </p:sp>
      <p:sp>
        <p:nvSpPr>
          <p:cNvPr id="31" name="TextBox 31"/>
          <p:cNvSpPr txBox="1"/>
          <p:nvPr/>
        </p:nvSpPr>
        <p:spPr>
          <a:xfrm>
            <a:off x="488014" y="1657440"/>
            <a:ext cx="15278244" cy="7348165"/>
          </a:xfrm>
          <a:prstGeom prst="rect">
            <a:avLst/>
          </a:prstGeom>
        </p:spPr>
        <p:txBody>
          <a:bodyPr wrap="square" lIns="0" tIns="0" rIns="0" bIns="0" rtlCol="0" anchor="t">
            <a:spAutoFit/>
          </a:bodyPr>
          <a:lstStyle/>
          <a:p>
            <a:r>
              <a:rPr lang="en-US" sz="3600" b="1" dirty="0"/>
              <a:t>PROBLEM STATEMENT</a:t>
            </a:r>
          </a:p>
          <a:p>
            <a:endParaRPr lang="en-US" sz="3600" b="1" dirty="0"/>
          </a:p>
          <a:p>
            <a:pPr marL="571500" indent="-571500">
              <a:lnSpc>
                <a:spcPct val="150000"/>
              </a:lnSpc>
              <a:buFont typeface="Arial" panose="020B0604020202020204" pitchFamily="34" charset="0"/>
              <a:buChar char="•"/>
            </a:pPr>
            <a:r>
              <a:rPr lang="en-US" sz="3600" dirty="0" err="1"/>
              <a:t>AtliQ</a:t>
            </a:r>
            <a:r>
              <a:rPr lang="en-US" sz="3600" dirty="0"/>
              <a:t> is a hardware manufacturing company specializing in electronic devices and sales products like PC’s, mouse, printers through various channels to customers and consumers in India as well in other countries as well like China, Korea, APAC regions, Latin America etc. </a:t>
            </a:r>
          </a:p>
          <a:p>
            <a:pPr marL="571500" indent="-571500">
              <a:lnSpc>
                <a:spcPct val="150000"/>
              </a:lnSpc>
              <a:buFont typeface="Arial" panose="020B0604020202020204" pitchFamily="34" charset="0"/>
              <a:buChar char="•"/>
            </a:pPr>
            <a:r>
              <a:rPr lang="en-US" sz="3600" dirty="0"/>
              <a:t>However, management noticed that they are not getting enough insights to make quick and informed driven decisions.</a:t>
            </a:r>
          </a:p>
          <a:p>
            <a:pPr marL="571500" indent="-571500">
              <a:lnSpc>
                <a:spcPct val="150000"/>
              </a:lnSpc>
              <a:buFont typeface="Arial" panose="020B0604020202020204" pitchFamily="34" charset="0"/>
              <a:buChar char="•"/>
            </a:pPr>
            <a:endParaRPr lang="en-US" sz="3600" dirty="0"/>
          </a:p>
          <a:p>
            <a:pPr marL="342900" lvl="0" indent="-342900" algn="l">
              <a:lnSpc>
                <a:spcPts val="3262"/>
              </a:lnSpc>
              <a:spcBef>
                <a:spcPct val="0"/>
              </a:spcBef>
              <a:buFont typeface="Wingdings" panose="05000000000000000000" pitchFamily="2" charset="2"/>
              <a:buChar char="§"/>
            </a:pPr>
            <a:endParaRPr lang="en-US" sz="2800" dirty="0">
              <a:solidFill>
                <a:srgbClr val="000000"/>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5F1"/>
        </a:solidFill>
        <a:effectLst/>
      </p:bgPr>
    </p:bg>
    <p:spTree>
      <p:nvGrpSpPr>
        <p:cNvPr id="1" name="">
          <a:extLst>
            <a:ext uri="{FF2B5EF4-FFF2-40B4-BE49-F238E27FC236}">
              <a16:creationId xmlns:a16="http://schemas.microsoft.com/office/drawing/2014/main" id="{C166EF29-9878-8C28-7DB3-B89BBEC77E1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0041548-E1C3-4357-2AF0-17485B6777D9}"/>
              </a:ext>
            </a:extLst>
          </p:cNvPr>
          <p:cNvGrpSpPr/>
          <p:nvPr/>
        </p:nvGrpSpPr>
        <p:grpSpPr>
          <a:xfrm>
            <a:off x="13264472" y="6278680"/>
            <a:ext cx="5884504" cy="5884504"/>
            <a:chOff x="0" y="0"/>
            <a:chExt cx="812800" cy="812800"/>
          </a:xfrm>
        </p:grpSpPr>
        <p:sp>
          <p:nvSpPr>
            <p:cNvPr id="3" name="Freeform 3">
              <a:extLst>
                <a:ext uri="{FF2B5EF4-FFF2-40B4-BE49-F238E27FC236}">
                  <a16:creationId xmlns:a16="http://schemas.microsoft.com/office/drawing/2014/main" id="{BECDB176-AB6C-96FE-B5DA-FCD88A36E62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A"/>
            </a:solidFill>
          </p:spPr>
          <p:txBody>
            <a:bodyPr/>
            <a:lstStyle/>
            <a:p>
              <a:endParaRPr lang="en-IN"/>
            </a:p>
          </p:txBody>
        </p:sp>
        <p:sp>
          <p:nvSpPr>
            <p:cNvPr id="4" name="TextBox 4">
              <a:extLst>
                <a:ext uri="{FF2B5EF4-FFF2-40B4-BE49-F238E27FC236}">
                  <a16:creationId xmlns:a16="http://schemas.microsoft.com/office/drawing/2014/main" id="{10B1EB96-545C-D79F-3970-135B8FA710E8}"/>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8" name="Freeform 8">
            <a:extLst>
              <a:ext uri="{FF2B5EF4-FFF2-40B4-BE49-F238E27FC236}">
                <a16:creationId xmlns:a16="http://schemas.microsoft.com/office/drawing/2014/main" id="{1E395DC4-4B32-19CC-C3EB-29E75C92F404}"/>
              </a:ext>
            </a:extLst>
          </p:cNvPr>
          <p:cNvSpPr/>
          <p:nvPr/>
        </p:nvSpPr>
        <p:spPr>
          <a:xfrm>
            <a:off x="12626599" y="6764429"/>
            <a:ext cx="7944946" cy="3235343"/>
          </a:xfrm>
          <a:custGeom>
            <a:avLst/>
            <a:gdLst/>
            <a:ahLst/>
            <a:cxnLst/>
            <a:rect l="l" t="t" r="r" b="b"/>
            <a:pathLst>
              <a:path w="12272790" h="7452931">
                <a:moveTo>
                  <a:pt x="0" y="0"/>
                </a:moveTo>
                <a:lnTo>
                  <a:pt x="12272790" y="0"/>
                </a:lnTo>
                <a:lnTo>
                  <a:pt x="12272790" y="7452931"/>
                </a:lnTo>
                <a:lnTo>
                  <a:pt x="0" y="7452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3" name="Freeform 13">
            <a:extLst>
              <a:ext uri="{FF2B5EF4-FFF2-40B4-BE49-F238E27FC236}">
                <a16:creationId xmlns:a16="http://schemas.microsoft.com/office/drawing/2014/main" id="{1EC5AA5D-2344-7603-662B-A36EE6F6FED0}"/>
              </a:ext>
            </a:extLst>
          </p:cNvPr>
          <p:cNvSpPr/>
          <p:nvPr/>
        </p:nvSpPr>
        <p:spPr>
          <a:xfrm>
            <a:off x="15727299" y="7754819"/>
            <a:ext cx="1851112" cy="2518471"/>
          </a:xfrm>
          <a:custGeom>
            <a:avLst/>
            <a:gdLst/>
            <a:ahLst/>
            <a:cxnLst/>
            <a:rect l="l" t="t" r="r" b="b"/>
            <a:pathLst>
              <a:path w="2730016" h="4004024">
                <a:moveTo>
                  <a:pt x="0" y="0"/>
                </a:moveTo>
                <a:lnTo>
                  <a:pt x="2730017" y="0"/>
                </a:lnTo>
                <a:lnTo>
                  <a:pt x="2730017" y="4004023"/>
                </a:lnTo>
                <a:lnTo>
                  <a:pt x="0" y="40040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17" name="Group 17">
            <a:extLst>
              <a:ext uri="{FF2B5EF4-FFF2-40B4-BE49-F238E27FC236}">
                <a16:creationId xmlns:a16="http://schemas.microsoft.com/office/drawing/2014/main" id="{93772593-CFC7-900E-FC35-D64B228875D5}"/>
              </a:ext>
            </a:extLst>
          </p:cNvPr>
          <p:cNvGrpSpPr/>
          <p:nvPr/>
        </p:nvGrpSpPr>
        <p:grpSpPr>
          <a:xfrm>
            <a:off x="-257275" y="9184103"/>
            <a:ext cx="1417399" cy="1571376"/>
            <a:chOff x="0" y="0"/>
            <a:chExt cx="812800" cy="812800"/>
          </a:xfrm>
        </p:grpSpPr>
        <p:sp>
          <p:nvSpPr>
            <p:cNvPr id="18" name="Freeform 18">
              <a:extLst>
                <a:ext uri="{FF2B5EF4-FFF2-40B4-BE49-F238E27FC236}">
                  <a16:creationId xmlns:a16="http://schemas.microsoft.com/office/drawing/2014/main" id="{CDA20C89-51E0-13C8-A74E-5271E1A6DC7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BB50"/>
            </a:solidFill>
          </p:spPr>
          <p:txBody>
            <a:bodyPr/>
            <a:lstStyle/>
            <a:p>
              <a:endParaRPr lang="en-IN"/>
            </a:p>
          </p:txBody>
        </p:sp>
        <p:sp>
          <p:nvSpPr>
            <p:cNvPr id="19" name="TextBox 19">
              <a:extLst>
                <a:ext uri="{FF2B5EF4-FFF2-40B4-BE49-F238E27FC236}">
                  <a16:creationId xmlns:a16="http://schemas.microsoft.com/office/drawing/2014/main" id="{E5F46308-949E-216C-3206-295F0914068F}"/>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20" name="Group 20">
            <a:extLst>
              <a:ext uri="{FF2B5EF4-FFF2-40B4-BE49-F238E27FC236}">
                <a16:creationId xmlns:a16="http://schemas.microsoft.com/office/drawing/2014/main" id="{0B893056-8790-7133-20F3-E7DF89B03030}"/>
              </a:ext>
            </a:extLst>
          </p:cNvPr>
          <p:cNvGrpSpPr/>
          <p:nvPr/>
        </p:nvGrpSpPr>
        <p:grpSpPr>
          <a:xfrm rot="527281">
            <a:off x="1778453" y="8766052"/>
            <a:ext cx="1080025" cy="1080025"/>
            <a:chOff x="0" y="0"/>
            <a:chExt cx="812800" cy="812800"/>
          </a:xfrm>
        </p:grpSpPr>
        <p:sp>
          <p:nvSpPr>
            <p:cNvPr id="21" name="Freeform 21">
              <a:extLst>
                <a:ext uri="{FF2B5EF4-FFF2-40B4-BE49-F238E27FC236}">
                  <a16:creationId xmlns:a16="http://schemas.microsoft.com/office/drawing/2014/main" id="{EAA4317B-94BD-B550-E6A6-8D81007EB57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5B2"/>
            </a:solidFill>
          </p:spPr>
          <p:txBody>
            <a:bodyPr/>
            <a:lstStyle/>
            <a:p>
              <a:endParaRPr lang="en-IN"/>
            </a:p>
          </p:txBody>
        </p:sp>
        <p:sp>
          <p:nvSpPr>
            <p:cNvPr id="22" name="TextBox 22">
              <a:extLst>
                <a:ext uri="{FF2B5EF4-FFF2-40B4-BE49-F238E27FC236}">
                  <a16:creationId xmlns:a16="http://schemas.microsoft.com/office/drawing/2014/main" id="{37311B69-1146-35B5-8A29-5E73D62BB138}"/>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23" name="Freeform 23">
            <a:extLst>
              <a:ext uri="{FF2B5EF4-FFF2-40B4-BE49-F238E27FC236}">
                <a16:creationId xmlns:a16="http://schemas.microsoft.com/office/drawing/2014/main" id="{9DD3C3D2-FF06-652C-E6E1-135A776FBFAD}"/>
              </a:ext>
            </a:extLst>
          </p:cNvPr>
          <p:cNvSpPr/>
          <p:nvPr/>
        </p:nvSpPr>
        <p:spPr>
          <a:xfrm>
            <a:off x="1545623" y="6942249"/>
            <a:ext cx="654700" cy="663140"/>
          </a:xfrm>
          <a:custGeom>
            <a:avLst/>
            <a:gdLst/>
            <a:ahLst/>
            <a:cxnLst/>
            <a:rect l="l" t="t" r="r" b="b"/>
            <a:pathLst>
              <a:path w="654700" h="663140">
                <a:moveTo>
                  <a:pt x="0" y="0"/>
                </a:moveTo>
                <a:lnTo>
                  <a:pt x="654700" y="0"/>
                </a:lnTo>
                <a:lnTo>
                  <a:pt x="654700" y="663140"/>
                </a:lnTo>
                <a:lnTo>
                  <a:pt x="0" y="6631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4" name="Freeform 24">
            <a:extLst>
              <a:ext uri="{FF2B5EF4-FFF2-40B4-BE49-F238E27FC236}">
                <a16:creationId xmlns:a16="http://schemas.microsoft.com/office/drawing/2014/main" id="{2DAAA198-9909-299D-6A62-C4D761C4D18D}"/>
              </a:ext>
            </a:extLst>
          </p:cNvPr>
          <p:cNvSpPr/>
          <p:nvPr/>
        </p:nvSpPr>
        <p:spPr>
          <a:xfrm>
            <a:off x="0" y="9577928"/>
            <a:ext cx="808338" cy="783725"/>
          </a:xfrm>
          <a:custGeom>
            <a:avLst/>
            <a:gdLst/>
            <a:ahLst/>
            <a:cxnLst/>
            <a:rect l="l" t="t" r="r" b="b"/>
            <a:pathLst>
              <a:path w="762728" h="667040">
                <a:moveTo>
                  <a:pt x="0" y="0"/>
                </a:moveTo>
                <a:lnTo>
                  <a:pt x="762728" y="0"/>
                </a:lnTo>
                <a:lnTo>
                  <a:pt x="762728" y="667040"/>
                </a:lnTo>
                <a:lnTo>
                  <a:pt x="0" y="667040"/>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N"/>
          </a:p>
        </p:txBody>
      </p:sp>
      <p:sp>
        <p:nvSpPr>
          <p:cNvPr id="25" name="Freeform 25">
            <a:extLst>
              <a:ext uri="{FF2B5EF4-FFF2-40B4-BE49-F238E27FC236}">
                <a16:creationId xmlns:a16="http://schemas.microsoft.com/office/drawing/2014/main" id="{A124E458-EE46-E403-3CA9-5B2212794DFD}"/>
              </a:ext>
            </a:extLst>
          </p:cNvPr>
          <p:cNvSpPr/>
          <p:nvPr/>
        </p:nvSpPr>
        <p:spPr>
          <a:xfrm rot="527281">
            <a:off x="2028231" y="8957996"/>
            <a:ext cx="580471" cy="679274"/>
          </a:xfrm>
          <a:custGeom>
            <a:avLst/>
            <a:gdLst/>
            <a:ahLst/>
            <a:cxnLst/>
            <a:rect l="l" t="t" r="r" b="b"/>
            <a:pathLst>
              <a:path w="580471" h="679274">
                <a:moveTo>
                  <a:pt x="0" y="0"/>
                </a:moveTo>
                <a:lnTo>
                  <a:pt x="580471" y="0"/>
                </a:lnTo>
                <a:lnTo>
                  <a:pt x="580471" y="679274"/>
                </a:lnTo>
                <a:lnTo>
                  <a:pt x="0" y="6792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26" name="Freeform 26">
            <a:extLst>
              <a:ext uri="{FF2B5EF4-FFF2-40B4-BE49-F238E27FC236}">
                <a16:creationId xmlns:a16="http://schemas.microsoft.com/office/drawing/2014/main" id="{2BFC9101-E580-890D-DADD-08A741790D23}"/>
              </a:ext>
            </a:extLst>
          </p:cNvPr>
          <p:cNvSpPr/>
          <p:nvPr/>
        </p:nvSpPr>
        <p:spPr>
          <a:xfrm>
            <a:off x="15851921" y="987430"/>
            <a:ext cx="3297055" cy="3268980"/>
          </a:xfrm>
          <a:custGeom>
            <a:avLst/>
            <a:gdLst/>
            <a:ahLst/>
            <a:cxnLst/>
            <a:rect l="l" t="t" r="r" b="b"/>
            <a:pathLst>
              <a:path w="4139759" h="4103536">
                <a:moveTo>
                  <a:pt x="0" y="0"/>
                </a:moveTo>
                <a:lnTo>
                  <a:pt x="4139759" y="0"/>
                </a:lnTo>
                <a:lnTo>
                  <a:pt x="4139759" y="4103537"/>
                </a:lnTo>
                <a:lnTo>
                  <a:pt x="0" y="410353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27" name="Freeform 27">
            <a:extLst>
              <a:ext uri="{FF2B5EF4-FFF2-40B4-BE49-F238E27FC236}">
                <a16:creationId xmlns:a16="http://schemas.microsoft.com/office/drawing/2014/main" id="{5EF6E55A-A8F0-C0E9-B1DF-BC513BD6BCBC}"/>
              </a:ext>
            </a:extLst>
          </p:cNvPr>
          <p:cNvSpPr/>
          <p:nvPr/>
        </p:nvSpPr>
        <p:spPr>
          <a:xfrm>
            <a:off x="17060135" y="136458"/>
            <a:ext cx="1227865" cy="306966"/>
          </a:xfrm>
          <a:custGeom>
            <a:avLst/>
            <a:gdLst/>
            <a:ahLst/>
            <a:cxnLst/>
            <a:rect l="l" t="t" r="r" b="b"/>
            <a:pathLst>
              <a:path w="1227865" h="306966">
                <a:moveTo>
                  <a:pt x="0" y="0"/>
                </a:moveTo>
                <a:lnTo>
                  <a:pt x="1227865" y="0"/>
                </a:lnTo>
                <a:lnTo>
                  <a:pt x="1227865" y="306966"/>
                </a:lnTo>
                <a:lnTo>
                  <a:pt x="0" y="3069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28" name="TextBox 28">
            <a:extLst>
              <a:ext uri="{FF2B5EF4-FFF2-40B4-BE49-F238E27FC236}">
                <a16:creationId xmlns:a16="http://schemas.microsoft.com/office/drawing/2014/main" id="{D12977B1-2531-1AB8-D2DF-B22739D107E3}"/>
              </a:ext>
            </a:extLst>
          </p:cNvPr>
          <p:cNvSpPr txBox="1"/>
          <p:nvPr/>
        </p:nvSpPr>
        <p:spPr>
          <a:xfrm>
            <a:off x="1111630" y="-108275"/>
            <a:ext cx="16064739" cy="911788"/>
          </a:xfrm>
          <a:prstGeom prst="rect">
            <a:avLst/>
          </a:prstGeom>
        </p:spPr>
        <p:txBody>
          <a:bodyPr wrap="square" lIns="0" tIns="0" rIns="0" bIns="0" rtlCol="0" anchor="t">
            <a:spAutoFit/>
          </a:bodyPr>
          <a:lstStyle/>
          <a:p>
            <a:pPr marL="0" lvl="0" indent="0" algn="ctr">
              <a:lnSpc>
                <a:spcPts val="8180"/>
              </a:lnSpc>
            </a:pPr>
            <a:r>
              <a:rPr lang="en-US" sz="4800" dirty="0">
                <a:solidFill>
                  <a:srgbClr val="534D4C"/>
                </a:solidFill>
                <a:latin typeface="Klose Slab"/>
                <a:ea typeface="Klose Slab"/>
                <a:cs typeface="Klose Slab"/>
                <a:sym typeface="Klose Slab"/>
              </a:rPr>
              <a:t>ATLIQ’S BUSINESS MODEL</a:t>
            </a:r>
          </a:p>
        </p:txBody>
      </p:sp>
      <p:sp>
        <p:nvSpPr>
          <p:cNvPr id="31" name="TextBox 31">
            <a:extLst>
              <a:ext uri="{FF2B5EF4-FFF2-40B4-BE49-F238E27FC236}">
                <a16:creationId xmlns:a16="http://schemas.microsoft.com/office/drawing/2014/main" id="{EFC64F94-D21D-7C64-F16D-046A467C7F20}"/>
              </a:ext>
            </a:extLst>
          </p:cNvPr>
          <p:cNvSpPr txBox="1"/>
          <p:nvPr/>
        </p:nvSpPr>
        <p:spPr>
          <a:xfrm>
            <a:off x="918663" y="1414209"/>
            <a:ext cx="15053449" cy="5686172"/>
          </a:xfrm>
          <a:prstGeom prst="rect">
            <a:avLst/>
          </a:prstGeom>
        </p:spPr>
        <p:txBody>
          <a:bodyPr wrap="square" lIns="0" tIns="0" rIns="0" bIns="0" rtlCol="0" anchor="t">
            <a:spAutoFit/>
          </a:bodyPr>
          <a:lstStyle/>
          <a:p>
            <a:pPr>
              <a:lnSpc>
                <a:spcPct val="200000"/>
              </a:lnSpc>
            </a:pPr>
            <a:r>
              <a:rPr lang="en-US" sz="3600" b="1" dirty="0"/>
              <a:t>APPROACH</a:t>
            </a:r>
            <a:r>
              <a:rPr lang="en-US" sz="3600" dirty="0"/>
              <a:t>:</a:t>
            </a:r>
          </a:p>
          <a:p>
            <a:pPr marL="571500" indent="-571500">
              <a:lnSpc>
                <a:spcPct val="150000"/>
              </a:lnSpc>
              <a:buFont typeface="Arial" panose="020B0604020202020204" pitchFamily="34" charset="0"/>
              <a:buChar char="•"/>
            </a:pPr>
            <a:r>
              <a:rPr lang="en-US" sz="3600" dirty="0" err="1"/>
              <a:t>AtliQ</a:t>
            </a:r>
            <a:r>
              <a:rPr lang="en-US" sz="3600" dirty="0"/>
              <a:t> Hardware wants to do ad hoc analysis therefore analytical team decides to hire data analyst and  assigned  a task to generate to report to by running 10 ad-hoc requests using SQL. </a:t>
            </a:r>
          </a:p>
          <a:p>
            <a:pPr marL="571500" indent="-571500">
              <a:lnSpc>
                <a:spcPct val="150000"/>
              </a:lnSpc>
              <a:buFont typeface="Arial" panose="020B0604020202020204" pitchFamily="34" charset="0"/>
              <a:buChar char="•"/>
            </a:pPr>
            <a:r>
              <a:rPr lang="en-US" sz="3600" dirty="0"/>
              <a:t>They provide 10 ad-hoc requests and ask to solve using SQL queries, convert SQL outputs to visualization and present insights to stakeholders.</a:t>
            </a:r>
          </a:p>
          <a:p>
            <a:pPr marL="342900" lvl="0" indent="-342900" algn="l">
              <a:lnSpc>
                <a:spcPts val="3262"/>
              </a:lnSpc>
              <a:spcBef>
                <a:spcPct val="0"/>
              </a:spcBef>
              <a:buFont typeface="Wingdings" panose="05000000000000000000" pitchFamily="2" charset="2"/>
              <a:buChar char="§"/>
            </a:pPr>
            <a:endParaRPr lang="en-US" sz="2800" dirty="0">
              <a:solidFill>
                <a:srgbClr val="000000"/>
              </a:solidFill>
              <a:latin typeface="Poppins"/>
              <a:ea typeface="Poppins"/>
              <a:cs typeface="Poppins"/>
              <a:sym typeface="Poppins"/>
            </a:endParaRPr>
          </a:p>
        </p:txBody>
      </p:sp>
    </p:spTree>
    <p:extLst>
      <p:ext uri="{BB962C8B-B14F-4D97-AF65-F5344CB8AC3E}">
        <p14:creationId xmlns:p14="http://schemas.microsoft.com/office/powerpoint/2010/main" val="663009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5F1"/>
        </a:solidFill>
        <a:effectLst/>
      </p:bgPr>
    </p:bg>
    <p:spTree>
      <p:nvGrpSpPr>
        <p:cNvPr id="1" name="">
          <a:extLst>
            <a:ext uri="{FF2B5EF4-FFF2-40B4-BE49-F238E27FC236}">
              <a16:creationId xmlns:a16="http://schemas.microsoft.com/office/drawing/2014/main" id="{E19F91B6-8D1A-682E-174D-0396C5AD86B1}"/>
            </a:ext>
          </a:extLst>
        </p:cNvPr>
        <p:cNvGrpSpPr/>
        <p:nvPr/>
      </p:nvGrpSpPr>
      <p:grpSpPr>
        <a:xfrm>
          <a:off x="0" y="0"/>
          <a:ext cx="0" cy="0"/>
          <a:chOff x="0" y="0"/>
          <a:chExt cx="0" cy="0"/>
        </a:xfrm>
      </p:grpSpPr>
      <p:sp>
        <p:nvSpPr>
          <p:cNvPr id="23" name="Freeform 23">
            <a:extLst>
              <a:ext uri="{FF2B5EF4-FFF2-40B4-BE49-F238E27FC236}">
                <a16:creationId xmlns:a16="http://schemas.microsoft.com/office/drawing/2014/main" id="{884705BE-F5FE-FA92-113F-421575C09673}"/>
              </a:ext>
            </a:extLst>
          </p:cNvPr>
          <p:cNvSpPr/>
          <p:nvPr/>
        </p:nvSpPr>
        <p:spPr>
          <a:xfrm>
            <a:off x="1545623" y="6942249"/>
            <a:ext cx="654700" cy="663140"/>
          </a:xfrm>
          <a:custGeom>
            <a:avLst/>
            <a:gdLst/>
            <a:ahLst/>
            <a:cxnLst/>
            <a:rect l="l" t="t" r="r" b="b"/>
            <a:pathLst>
              <a:path w="654700" h="663140">
                <a:moveTo>
                  <a:pt x="0" y="0"/>
                </a:moveTo>
                <a:lnTo>
                  <a:pt x="654700" y="0"/>
                </a:lnTo>
                <a:lnTo>
                  <a:pt x="654700" y="663140"/>
                </a:lnTo>
                <a:lnTo>
                  <a:pt x="0" y="6631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4" name="Freeform 24">
            <a:extLst>
              <a:ext uri="{FF2B5EF4-FFF2-40B4-BE49-F238E27FC236}">
                <a16:creationId xmlns:a16="http://schemas.microsoft.com/office/drawing/2014/main" id="{21E4A052-4970-17AD-FB5F-E103839EF150}"/>
              </a:ext>
            </a:extLst>
          </p:cNvPr>
          <p:cNvSpPr/>
          <p:nvPr/>
        </p:nvSpPr>
        <p:spPr>
          <a:xfrm>
            <a:off x="0" y="9577928"/>
            <a:ext cx="808338" cy="783725"/>
          </a:xfrm>
          <a:custGeom>
            <a:avLst/>
            <a:gdLst/>
            <a:ahLst/>
            <a:cxnLst/>
            <a:rect l="l" t="t" r="r" b="b"/>
            <a:pathLst>
              <a:path w="762728" h="667040">
                <a:moveTo>
                  <a:pt x="0" y="0"/>
                </a:moveTo>
                <a:lnTo>
                  <a:pt x="762728" y="0"/>
                </a:lnTo>
                <a:lnTo>
                  <a:pt x="762728" y="667040"/>
                </a:lnTo>
                <a:lnTo>
                  <a:pt x="0" y="66704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25" name="Freeform 25">
            <a:extLst>
              <a:ext uri="{FF2B5EF4-FFF2-40B4-BE49-F238E27FC236}">
                <a16:creationId xmlns:a16="http://schemas.microsoft.com/office/drawing/2014/main" id="{FE486CA2-62DB-293E-79C9-7AEBE938B0DB}"/>
              </a:ext>
            </a:extLst>
          </p:cNvPr>
          <p:cNvSpPr/>
          <p:nvPr/>
        </p:nvSpPr>
        <p:spPr>
          <a:xfrm rot="527281">
            <a:off x="2028231" y="8957996"/>
            <a:ext cx="580471" cy="679274"/>
          </a:xfrm>
          <a:custGeom>
            <a:avLst/>
            <a:gdLst/>
            <a:ahLst/>
            <a:cxnLst/>
            <a:rect l="l" t="t" r="r" b="b"/>
            <a:pathLst>
              <a:path w="580471" h="679274">
                <a:moveTo>
                  <a:pt x="0" y="0"/>
                </a:moveTo>
                <a:lnTo>
                  <a:pt x="580471" y="0"/>
                </a:lnTo>
                <a:lnTo>
                  <a:pt x="580471" y="679274"/>
                </a:lnTo>
                <a:lnTo>
                  <a:pt x="0" y="6792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7" name="Freeform 27">
            <a:extLst>
              <a:ext uri="{FF2B5EF4-FFF2-40B4-BE49-F238E27FC236}">
                <a16:creationId xmlns:a16="http://schemas.microsoft.com/office/drawing/2014/main" id="{2040CFA5-3EC2-0260-F224-738CE3A884AA}"/>
              </a:ext>
            </a:extLst>
          </p:cNvPr>
          <p:cNvSpPr/>
          <p:nvPr/>
        </p:nvSpPr>
        <p:spPr>
          <a:xfrm>
            <a:off x="16928973" y="207997"/>
            <a:ext cx="1227865" cy="306966"/>
          </a:xfrm>
          <a:custGeom>
            <a:avLst/>
            <a:gdLst/>
            <a:ahLst/>
            <a:cxnLst/>
            <a:rect l="l" t="t" r="r" b="b"/>
            <a:pathLst>
              <a:path w="1227865" h="306966">
                <a:moveTo>
                  <a:pt x="0" y="0"/>
                </a:moveTo>
                <a:lnTo>
                  <a:pt x="1227865" y="0"/>
                </a:lnTo>
                <a:lnTo>
                  <a:pt x="1227865" y="306966"/>
                </a:lnTo>
                <a:lnTo>
                  <a:pt x="0" y="3069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28" name="TextBox 28">
            <a:extLst>
              <a:ext uri="{FF2B5EF4-FFF2-40B4-BE49-F238E27FC236}">
                <a16:creationId xmlns:a16="http://schemas.microsoft.com/office/drawing/2014/main" id="{4DA59F17-F42B-2BB5-36F0-90D9E7B40196}"/>
              </a:ext>
            </a:extLst>
          </p:cNvPr>
          <p:cNvSpPr txBox="1"/>
          <p:nvPr/>
        </p:nvSpPr>
        <p:spPr>
          <a:xfrm>
            <a:off x="1160124" y="144409"/>
            <a:ext cx="16064739" cy="942566"/>
          </a:xfrm>
          <a:prstGeom prst="rect">
            <a:avLst/>
          </a:prstGeom>
        </p:spPr>
        <p:txBody>
          <a:bodyPr wrap="square" lIns="0" tIns="0" rIns="0" bIns="0" rtlCol="0" anchor="t">
            <a:spAutoFit/>
          </a:bodyPr>
          <a:lstStyle/>
          <a:p>
            <a:pPr marL="0" lvl="0" indent="0" algn="ctr">
              <a:lnSpc>
                <a:spcPts val="8180"/>
              </a:lnSpc>
            </a:pPr>
            <a:r>
              <a:rPr lang="en-US" sz="6000" dirty="0">
                <a:solidFill>
                  <a:srgbClr val="534D4C"/>
                </a:solidFill>
                <a:latin typeface="Klose Slab"/>
                <a:ea typeface="Klose Slab"/>
                <a:cs typeface="Klose Slab"/>
                <a:sym typeface="Klose Slab"/>
              </a:rPr>
              <a:t>ATLIQ’S BUSINESS MODEL</a:t>
            </a:r>
          </a:p>
        </p:txBody>
      </p:sp>
      <p:cxnSp>
        <p:nvCxnSpPr>
          <p:cNvPr id="6" name="Straight Arrow Connector 5">
            <a:extLst>
              <a:ext uri="{FF2B5EF4-FFF2-40B4-BE49-F238E27FC236}">
                <a16:creationId xmlns:a16="http://schemas.microsoft.com/office/drawing/2014/main" id="{84F9BC3E-6932-CB9A-7272-CC254BA8ECB2}"/>
              </a:ext>
            </a:extLst>
          </p:cNvPr>
          <p:cNvCxnSpPr>
            <a:cxnSpLocks/>
          </p:cNvCxnSpPr>
          <p:nvPr/>
        </p:nvCxnSpPr>
        <p:spPr>
          <a:xfrm flipV="1">
            <a:off x="3733799" y="3060976"/>
            <a:ext cx="3899114" cy="2149754"/>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B0BD0D74-DDAE-6C05-C3EF-DFCFB5515F47}"/>
              </a:ext>
            </a:extLst>
          </p:cNvPr>
          <p:cNvCxnSpPr>
            <a:cxnSpLocks/>
          </p:cNvCxnSpPr>
          <p:nvPr/>
        </p:nvCxnSpPr>
        <p:spPr>
          <a:xfrm>
            <a:off x="3733799" y="5234376"/>
            <a:ext cx="3701792" cy="438825"/>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F6F72BD8-E0CE-2630-3979-B6C55D66307F}"/>
              </a:ext>
            </a:extLst>
          </p:cNvPr>
          <p:cNvCxnSpPr>
            <a:cxnSpLocks/>
          </p:cNvCxnSpPr>
          <p:nvPr/>
        </p:nvCxnSpPr>
        <p:spPr>
          <a:xfrm>
            <a:off x="3733799" y="5234376"/>
            <a:ext cx="3392512" cy="2966616"/>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1" name="Group 10">
            <a:extLst>
              <a:ext uri="{FF2B5EF4-FFF2-40B4-BE49-F238E27FC236}">
                <a16:creationId xmlns:a16="http://schemas.microsoft.com/office/drawing/2014/main" id="{B95DAB26-F979-7195-7A53-969DC781358E}"/>
              </a:ext>
            </a:extLst>
          </p:cNvPr>
          <p:cNvGrpSpPr/>
          <p:nvPr/>
        </p:nvGrpSpPr>
        <p:grpSpPr>
          <a:xfrm>
            <a:off x="6909457" y="1283239"/>
            <a:ext cx="3183488" cy="3110983"/>
            <a:chOff x="6780083" y="1395535"/>
            <a:chExt cx="3444052" cy="2897251"/>
          </a:xfrm>
        </p:grpSpPr>
        <p:sp>
          <p:nvSpPr>
            <p:cNvPr id="29" name="Rectangle: Rounded Corners 28">
              <a:extLst>
                <a:ext uri="{FF2B5EF4-FFF2-40B4-BE49-F238E27FC236}">
                  <a16:creationId xmlns:a16="http://schemas.microsoft.com/office/drawing/2014/main" id="{C79D7050-79DB-3D0D-F658-7DA30744BBC7}"/>
                </a:ext>
              </a:extLst>
            </p:cNvPr>
            <p:cNvSpPr/>
            <p:nvPr/>
          </p:nvSpPr>
          <p:spPr>
            <a:xfrm>
              <a:off x="6780083" y="1395535"/>
              <a:ext cx="3444052" cy="28972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59" name="Picture 58">
              <a:extLst>
                <a:ext uri="{FF2B5EF4-FFF2-40B4-BE49-F238E27FC236}">
                  <a16:creationId xmlns:a16="http://schemas.microsoft.com/office/drawing/2014/main" id="{F53869BC-9D6B-CCA6-C09A-6EC4724108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52857" y="1731424"/>
              <a:ext cx="1505253" cy="931823"/>
            </a:xfrm>
            <a:prstGeom prst="rect">
              <a:avLst/>
            </a:prstGeom>
          </p:spPr>
        </p:pic>
        <p:pic>
          <p:nvPicPr>
            <p:cNvPr id="66" name="Picture 65" descr="A red and black sign with white text&#10;&#10;Description automatically generated">
              <a:extLst>
                <a:ext uri="{FF2B5EF4-FFF2-40B4-BE49-F238E27FC236}">
                  <a16:creationId xmlns:a16="http://schemas.microsoft.com/office/drawing/2014/main" id="{846FCDBA-DDCA-42EC-E50A-AED637EEA0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32913" y="3060976"/>
              <a:ext cx="1845273" cy="933242"/>
            </a:xfrm>
            <a:prstGeom prst="rect">
              <a:avLst/>
            </a:prstGeom>
          </p:spPr>
        </p:pic>
      </p:grpSp>
      <p:cxnSp>
        <p:nvCxnSpPr>
          <p:cNvPr id="73" name="Straight Arrow Connector 72">
            <a:extLst>
              <a:ext uri="{FF2B5EF4-FFF2-40B4-BE49-F238E27FC236}">
                <a16:creationId xmlns:a16="http://schemas.microsoft.com/office/drawing/2014/main" id="{DA01A5C0-4A19-F71E-1B91-7E7DA0FFB311}"/>
              </a:ext>
            </a:extLst>
          </p:cNvPr>
          <p:cNvCxnSpPr>
            <a:cxnSpLocks/>
          </p:cNvCxnSpPr>
          <p:nvPr/>
        </p:nvCxnSpPr>
        <p:spPr>
          <a:xfrm>
            <a:off x="10092945" y="2506921"/>
            <a:ext cx="4184932" cy="1502038"/>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38725DA-BE16-E2AE-5D6D-61A126C7495E}"/>
              </a:ext>
            </a:extLst>
          </p:cNvPr>
          <p:cNvCxnSpPr>
            <a:cxnSpLocks/>
          </p:cNvCxnSpPr>
          <p:nvPr/>
        </p:nvCxnSpPr>
        <p:spPr>
          <a:xfrm flipV="1">
            <a:off x="10092945" y="4046775"/>
            <a:ext cx="4107299" cy="1626426"/>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88D9787-86FC-820C-E010-E13EEA497207}"/>
              </a:ext>
            </a:extLst>
          </p:cNvPr>
          <p:cNvCxnSpPr>
            <a:cxnSpLocks/>
            <a:stCxn id="34" idx="3"/>
          </p:cNvCxnSpPr>
          <p:nvPr/>
        </p:nvCxnSpPr>
        <p:spPr>
          <a:xfrm flipV="1">
            <a:off x="10138816" y="4113310"/>
            <a:ext cx="4146862" cy="4971689"/>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26" name="Picture 2" descr="Red computer mouse">
            <a:extLst>
              <a:ext uri="{FF2B5EF4-FFF2-40B4-BE49-F238E27FC236}">
                <a16:creationId xmlns:a16="http://schemas.microsoft.com/office/drawing/2014/main" id="{0EAED9D3-CE45-14FB-5FC5-14D3263C695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922085" y="1413242"/>
            <a:ext cx="1661217" cy="1106593"/>
          </a:xfrm>
          <a:prstGeom prst="teardrop">
            <a:avLst/>
          </a:prstGeom>
          <a:noFill/>
          <a:extLst>
            <a:ext uri="{909E8E84-426E-40DD-AFC4-6F175D3DCCD1}">
              <a14:hiddenFill xmlns:a14="http://schemas.microsoft.com/office/drawing/2010/main">
                <a:solidFill>
                  <a:srgbClr val="FFFFFF"/>
                </a:solidFill>
              </a14:hiddenFill>
            </a:ext>
          </a:extLst>
        </p:spPr>
      </p:pic>
      <p:pic>
        <p:nvPicPr>
          <p:cNvPr id="1028" name="Picture 4" descr="laptop tablet desktop mobile">
            <a:extLst>
              <a:ext uri="{FF2B5EF4-FFF2-40B4-BE49-F238E27FC236}">
                <a16:creationId xmlns:a16="http://schemas.microsoft.com/office/drawing/2014/main" id="{BCC07BCC-49D4-C202-5C52-0AE4EFEC373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8202" y="2703345"/>
            <a:ext cx="1631366" cy="1305614"/>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Isolated toner for printer">
            <a:extLst>
              <a:ext uri="{FF2B5EF4-FFF2-40B4-BE49-F238E27FC236}">
                <a16:creationId xmlns:a16="http://schemas.microsoft.com/office/drawing/2014/main" id="{F4D84030-A66F-A69C-4841-F7F82ECCA2A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37144" y="2775341"/>
            <a:ext cx="2008558" cy="1337969"/>
          </a:xfrm>
          <a:prstGeom prst="diamond">
            <a:avLst/>
          </a:prstGeom>
          <a:noFill/>
          <a:extLst>
            <a:ext uri="{909E8E84-426E-40DD-AFC4-6F175D3DCCD1}">
              <a14:hiddenFill xmlns:a14="http://schemas.microsoft.com/office/drawing/2010/main">
                <a:solidFill>
                  <a:srgbClr val="FFFFFF"/>
                </a:solidFill>
              </a14:hiddenFill>
            </a:ext>
          </a:extLst>
        </p:spPr>
      </p:pic>
      <p:pic>
        <p:nvPicPr>
          <p:cNvPr id="9" name="Picture 8" descr="A yellow and black logo&#10;&#10;Description automatically generated">
            <a:extLst>
              <a:ext uri="{FF2B5EF4-FFF2-40B4-BE49-F238E27FC236}">
                <a16:creationId xmlns:a16="http://schemas.microsoft.com/office/drawing/2014/main" id="{10407EBE-824C-418B-5D04-2E3EDF42F86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8338" y="4394223"/>
            <a:ext cx="2910475" cy="1771593"/>
          </a:xfrm>
          <a:prstGeom prst="roundRect">
            <a:avLst/>
          </a:prstGeom>
        </p:spPr>
      </p:pic>
      <p:sp>
        <p:nvSpPr>
          <p:cNvPr id="14" name="Rectangle: Rounded Corners 13">
            <a:extLst>
              <a:ext uri="{FF2B5EF4-FFF2-40B4-BE49-F238E27FC236}">
                <a16:creationId xmlns:a16="http://schemas.microsoft.com/office/drawing/2014/main" id="{30639DDB-D086-EC4D-B7F2-4772777A0658}"/>
              </a:ext>
            </a:extLst>
          </p:cNvPr>
          <p:cNvSpPr/>
          <p:nvPr/>
        </p:nvSpPr>
        <p:spPr>
          <a:xfrm>
            <a:off x="6912611" y="4630405"/>
            <a:ext cx="3183488" cy="311098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32" name="Picture 31" descr="A black and white text&#10;&#10;Description automatically generated with medium confidence">
            <a:extLst>
              <a:ext uri="{FF2B5EF4-FFF2-40B4-BE49-F238E27FC236}">
                <a16:creationId xmlns:a16="http://schemas.microsoft.com/office/drawing/2014/main" id="{A4F8030F-BB60-C005-090C-1A11E862A4B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19057" y="5384977"/>
            <a:ext cx="2455592" cy="1552119"/>
          </a:xfrm>
          <a:prstGeom prst="rect">
            <a:avLst/>
          </a:prstGeom>
        </p:spPr>
      </p:pic>
      <p:sp>
        <p:nvSpPr>
          <p:cNvPr id="34" name="Rectangle: Rounded Corners 33">
            <a:extLst>
              <a:ext uri="{FF2B5EF4-FFF2-40B4-BE49-F238E27FC236}">
                <a16:creationId xmlns:a16="http://schemas.microsoft.com/office/drawing/2014/main" id="{C9D64CD2-3061-6FFE-972E-D661E0F0BC3C}"/>
              </a:ext>
            </a:extLst>
          </p:cNvPr>
          <p:cNvSpPr/>
          <p:nvPr/>
        </p:nvSpPr>
        <p:spPr>
          <a:xfrm>
            <a:off x="6863585" y="8068773"/>
            <a:ext cx="3275231" cy="203245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67" name="Group 66">
            <a:extLst>
              <a:ext uri="{FF2B5EF4-FFF2-40B4-BE49-F238E27FC236}">
                <a16:creationId xmlns:a16="http://schemas.microsoft.com/office/drawing/2014/main" id="{BAF623FC-9FB3-120D-0065-8F85339100A4}"/>
              </a:ext>
            </a:extLst>
          </p:cNvPr>
          <p:cNvGrpSpPr/>
          <p:nvPr/>
        </p:nvGrpSpPr>
        <p:grpSpPr>
          <a:xfrm>
            <a:off x="11360978" y="8351526"/>
            <a:ext cx="2539636" cy="1552604"/>
            <a:chOff x="10464451" y="8613576"/>
            <a:chExt cx="2539636" cy="1552604"/>
          </a:xfrm>
        </p:grpSpPr>
        <p:sp>
          <p:nvSpPr>
            <p:cNvPr id="43" name="Rectangle: Rounded Corners 42">
              <a:extLst>
                <a:ext uri="{FF2B5EF4-FFF2-40B4-BE49-F238E27FC236}">
                  <a16:creationId xmlns:a16="http://schemas.microsoft.com/office/drawing/2014/main" id="{E49F319F-E951-3478-103A-0F9CCC865F4E}"/>
                </a:ext>
              </a:extLst>
            </p:cNvPr>
            <p:cNvSpPr/>
            <p:nvPr/>
          </p:nvSpPr>
          <p:spPr>
            <a:xfrm>
              <a:off x="10464451" y="8613576"/>
              <a:ext cx="2539636" cy="155260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41" name="Picture 40" descr="A green and blue rectangular sign&#10;&#10;Description automatically generated">
              <a:extLst>
                <a:ext uri="{FF2B5EF4-FFF2-40B4-BE49-F238E27FC236}">
                  <a16:creationId xmlns:a16="http://schemas.microsoft.com/office/drawing/2014/main" id="{051AEEC7-C506-5DFF-39E9-3E9473E8C0C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711061" y="8651392"/>
              <a:ext cx="2029108" cy="1438476"/>
            </a:xfrm>
            <a:prstGeom prst="rect">
              <a:avLst/>
            </a:prstGeom>
          </p:spPr>
        </p:pic>
      </p:grpSp>
      <p:pic>
        <p:nvPicPr>
          <p:cNvPr id="45" name="Picture 44" descr="A close up of a sign&#10;&#10;Description automatically generated">
            <a:extLst>
              <a:ext uri="{FF2B5EF4-FFF2-40B4-BE49-F238E27FC236}">
                <a16:creationId xmlns:a16="http://schemas.microsoft.com/office/drawing/2014/main" id="{285C59A2-E444-27DC-DEFD-571447B2725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404541" y="8436940"/>
            <a:ext cx="2357829" cy="1296117"/>
          </a:xfrm>
          <a:prstGeom prst="rect">
            <a:avLst/>
          </a:prstGeom>
        </p:spPr>
      </p:pic>
      <p:grpSp>
        <p:nvGrpSpPr>
          <p:cNvPr id="51" name="Group 50">
            <a:extLst>
              <a:ext uri="{FF2B5EF4-FFF2-40B4-BE49-F238E27FC236}">
                <a16:creationId xmlns:a16="http://schemas.microsoft.com/office/drawing/2014/main" id="{F99EFD5F-7750-C706-EAB3-D42C4749CC69}"/>
              </a:ext>
            </a:extLst>
          </p:cNvPr>
          <p:cNvGrpSpPr/>
          <p:nvPr/>
        </p:nvGrpSpPr>
        <p:grpSpPr>
          <a:xfrm>
            <a:off x="10095406" y="972688"/>
            <a:ext cx="3323693" cy="1337969"/>
            <a:chOff x="808338" y="7263322"/>
            <a:chExt cx="3173196" cy="1337969"/>
          </a:xfrm>
        </p:grpSpPr>
        <p:sp>
          <p:nvSpPr>
            <p:cNvPr id="50" name="Arrow: Left 49">
              <a:extLst>
                <a:ext uri="{FF2B5EF4-FFF2-40B4-BE49-F238E27FC236}">
                  <a16:creationId xmlns:a16="http://schemas.microsoft.com/office/drawing/2014/main" id="{608C86F8-53AD-774E-4D98-25141DC233DB}"/>
                </a:ext>
              </a:extLst>
            </p:cNvPr>
            <p:cNvSpPr/>
            <p:nvPr/>
          </p:nvSpPr>
          <p:spPr>
            <a:xfrm>
              <a:off x="808338" y="7263322"/>
              <a:ext cx="3014086" cy="133796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55AE8214-68E3-3CAF-B8A5-6001DCF077E0}"/>
                </a:ext>
              </a:extLst>
            </p:cNvPr>
            <p:cNvSpPr txBox="1"/>
            <p:nvPr/>
          </p:nvSpPr>
          <p:spPr>
            <a:xfrm>
              <a:off x="1382560" y="7591638"/>
              <a:ext cx="2598974" cy="707886"/>
            </a:xfrm>
            <a:prstGeom prst="rect">
              <a:avLst/>
            </a:prstGeom>
            <a:noFill/>
          </p:spPr>
          <p:txBody>
            <a:bodyPr wrap="square" rtlCol="0">
              <a:spAutoFit/>
            </a:bodyPr>
            <a:lstStyle/>
            <a:p>
              <a:r>
                <a:rPr lang="en-US" sz="4000" b="1" dirty="0"/>
                <a:t>RETAILER</a:t>
              </a:r>
              <a:endParaRPr lang="en-IN" sz="4000" b="1" dirty="0"/>
            </a:p>
          </p:txBody>
        </p:sp>
      </p:grpSp>
      <p:pic>
        <p:nvPicPr>
          <p:cNvPr id="53" name="Picture 52">
            <a:extLst>
              <a:ext uri="{FF2B5EF4-FFF2-40B4-BE49-F238E27FC236}">
                <a16:creationId xmlns:a16="http://schemas.microsoft.com/office/drawing/2014/main" id="{91666C52-FD28-A42F-1960-BD6B82301E16}"/>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14029685" y="1829579"/>
            <a:ext cx="2494922" cy="4989844"/>
          </a:xfrm>
          <a:prstGeom prst="rect">
            <a:avLst/>
          </a:prstGeom>
        </p:spPr>
      </p:pic>
      <p:grpSp>
        <p:nvGrpSpPr>
          <p:cNvPr id="57" name="Group 56">
            <a:extLst>
              <a:ext uri="{FF2B5EF4-FFF2-40B4-BE49-F238E27FC236}">
                <a16:creationId xmlns:a16="http://schemas.microsoft.com/office/drawing/2014/main" id="{039F649B-FD42-48C5-FD24-8B11CDE38168}"/>
              </a:ext>
            </a:extLst>
          </p:cNvPr>
          <p:cNvGrpSpPr/>
          <p:nvPr/>
        </p:nvGrpSpPr>
        <p:grpSpPr>
          <a:xfrm>
            <a:off x="10100127" y="4324501"/>
            <a:ext cx="3534388" cy="1337969"/>
            <a:chOff x="808338" y="7263322"/>
            <a:chExt cx="3534388" cy="1337969"/>
          </a:xfrm>
        </p:grpSpPr>
        <p:sp>
          <p:nvSpPr>
            <p:cNvPr id="58" name="Arrow: Left 57">
              <a:extLst>
                <a:ext uri="{FF2B5EF4-FFF2-40B4-BE49-F238E27FC236}">
                  <a16:creationId xmlns:a16="http://schemas.microsoft.com/office/drawing/2014/main" id="{4A3B4C7C-3ADE-B4CE-B7B0-8EFD66A5EA2A}"/>
                </a:ext>
              </a:extLst>
            </p:cNvPr>
            <p:cNvSpPr/>
            <p:nvPr/>
          </p:nvSpPr>
          <p:spPr>
            <a:xfrm>
              <a:off x="808338" y="7263322"/>
              <a:ext cx="3014086" cy="133796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TextBox 59">
              <a:extLst>
                <a:ext uri="{FF2B5EF4-FFF2-40B4-BE49-F238E27FC236}">
                  <a16:creationId xmlns:a16="http://schemas.microsoft.com/office/drawing/2014/main" id="{A86D6C5D-D901-6CD0-8927-6BA999DD4A09}"/>
                </a:ext>
              </a:extLst>
            </p:cNvPr>
            <p:cNvSpPr txBox="1"/>
            <p:nvPr/>
          </p:nvSpPr>
          <p:spPr>
            <a:xfrm>
              <a:off x="1743752" y="7569226"/>
              <a:ext cx="2598974" cy="707886"/>
            </a:xfrm>
            <a:prstGeom prst="rect">
              <a:avLst/>
            </a:prstGeom>
            <a:noFill/>
          </p:spPr>
          <p:txBody>
            <a:bodyPr wrap="square" rtlCol="0">
              <a:spAutoFit/>
            </a:bodyPr>
            <a:lstStyle/>
            <a:p>
              <a:r>
                <a:rPr lang="en-US" sz="4000" b="1" dirty="0"/>
                <a:t>DIRECT</a:t>
              </a:r>
              <a:endParaRPr lang="en-IN" sz="4000" b="1" dirty="0"/>
            </a:p>
          </p:txBody>
        </p:sp>
      </p:grpSp>
      <p:sp>
        <p:nvSpPr>
          <p:cNvPr id="63" name="Arrow: Left 62">
            <a:extLst>
              <a:ext uri="{FF2B5EF4-FFF2-40B4-BE49-F238E27FC236}">
                <a16:creationId xmlns:a16="http://schemas.microsoft.com/office/drawing/2014/main" id="{EEA05AA5-8A3D-8E96-9EB3-05E997F2BB0A}"/>
              </a:ext>
            </a:extLst>
          </p:cNvPr>
          <p:cNvSpPr/>
          <p:nvPr/>
        </p:nvSpPr>
        <p:spPr>
          <a:xfrm rot="10800000">
            <a:off x="3833437" y="8263023"/>
            <a:ext cx="3014086" cy="133796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id="{F03A9D06-85C6-4CBB-AE17-CE70DA5A88A4}"/>
              </a:ext>
            </a:extLst>
          </p:cNvPr>
          <p:cNvSpPr txBox="1"/>
          <p:nvPr/>
        </p:nvSpPr>
        <p:spPr>
          <a:xfrm rot="10800000">
            <a:off x="3579474" y="8613576"/>
            <a:ext cx="2598974" cy="707886"/>
          </a:xfrm>
          <a:prstGeom prst="rect">
            <a:avLst/>
          </a:prstGeom>
          <a:noFill/>
        </p:spPr>
        <p:txBody>
          <a:bodyPr wrap="square" rtlCol="0">
            <a:spAutoFit/>
          </a:bodyPr>
          <a:lstStyle/>
          <a:p>
            <a:endParaRPr lang="en-IN" sz="4000" b="1" dirty="0"/>
          </a:p>
        </p:txBody>
      </p:sp>
      <p:sp>
        <p:nvSpPr>
          <p:cNvPr id="65" name="TextBox 64">
            <a:extLst>
              <a:ext uri="{FF2B5EF4-FFF2-40B4-BE49-F238E27FC236}">
                <a16:creationId xmlns:a16="http://schemas.microsoft.com/office/drawing/2014/main" id="{38C99C88-52F3-CC75-BAFD-CBE308AA0369}"/>
              </a:ext>
            </a:extLst>
          </p:cNvPr>
          <p:cNvSpPr txBox="1"/>
          <p:nvPr/>
        </p:nvSpPr>
        <p:spPr>
          <a:xfrm>
            <a:off x="3920534" y="8636157"/>
            <a:ext cx="2780581" cy="646331"/>
          </a:xfrm>
          <a:prstGeom prst="rect">
            <a:avLst/>
          </a:prstGeom>
          <a:noFill/>
        </p:spPr>
        <p:txBody>
          <a:bodyPr wrap="square" rtlCol="0">
            <a:spAutoFit/>
          </a:bodyPr>
          <a:lstStyle/>
          <a:p>
            <a:r>
              <a:rPr lang="en-US" sz="3600" b="1" dirty="0"/>
              <a:t>DISTRIBUTOR</a:t>
            </a:r>
            <a:endParaRPr lang="en-IN" sz="3600" b="1" dirty="0"/>
          </a:p>
        </p:txBody>
      </p:sp>
      <p:cxnSp>
        <p:nvCxnSpPr>
          <p:cNvPr id="68" name="Straight Arrow Connector 67">
            <a:extLst>
              <a:ext uri="{FF2B5EF4-FFF2-40B4-BE49-F238E27FC236}">
                <a16:creationId xmlns:a16="http://schemas.microsoft.com/office/drawing/2014/main" id="{1AA9575A-758F-8478-6800-AE2EE5C7D6AE}"/>
              </a:ext>
            </a:extLst>
          </p:cNvPr>
          <p:cNvCxnSpPr>
            <a:cxnSpLocks/>
          </p:cNvCxnSpPr>
          <p:nvPr/>
        </p:nvCxnSpPr>
        <p:spPr>
          <a:xfrm>
            <a:off x="10138816" y="9220932"/>
            <a:ext cx="1222162" cy="7674"/>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50858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5F1"/>
        </a:solidFill>
        <a:effectLst/>
      </p:bgPr>
    </p:bg>
    <p:spTree>
      <p:nvGrpSpPr>
        <p:cNvPr id="1" name="">
          <a:extLst>
            <a:ext uri="{FF2B5EF4-FFF2-40B4-BE49-F238E27FC236}">
              <a16:creationId xmlns:a16="http://schemas.microsoft.com/office/drawing/2014/main" id="{D2DA7CAC-05EB-0668-1FCA-97492B9717D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418AD6E-258D-7B99-0652-2404A6AAF9C1}"/>
              </a:ext>
            </a:extLst>
          </p:cNvPr>
          <p:cNvGrpSpPr/>
          <p:nvPr/>
        </p:nvGrpSpPr>
        <p:grpSpPr>
          <a:xfrm>
            <a:off x="15214586" y="6817490"/>
            <a:ext cx="5884504" cy="5884504"/>
            <a:chOff x="0" y="0"/>
            <a:chExt cx="812800" cy="812800"/>
          </a:xfrm>
        </p:grpSpPr>
        <p:sp>
          <p:nvSpPr>
            <p:cNvPr id="3" name="Freeform 3">
              <a:extLst>
                <a:ext uri="{FF2B5EF4-FFF2-40B4-BE49-F238E27FC236}">
                  <a16:creationId xmlns:a16="http://schemas.microsoft.com/office/drawing/2014/main" id="{9C69B111-D736-02F0-8E38-F9F56539731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A"/>
            </a:solidFill>
          </p:spPr>
          <p:txBody>
            <a:bodyPr/>
            <a:lstStyle/>
            <a:p>
              <a:endParaRPr lang="en-IN"/>
            </a:p>
          </p:txBody>
        </p:sp>
        <p:sp>
          <p:nvSpPr>
            <p:cNvPr id="4" name="TextBox 4">
              <a:extLst>
                <a:ext uri="{FF2B5EF4-FFF2-40B4-BE49-F238E27FC236}">
                  <a16:creationId xmlns:a16="http://schemas.microsoft.com/office/drawing/2014/main" id="{BF35499F-2161-1A71-E336-679A8C4B5080}"/>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8" name="Freeform 8">
            <a:extLst>
              <a:ext uri="{FF2B5EF4-FFF2-40B4-BE49-F238E27FC236}">
                <a16:creationId xmlns:a16="http://schemas.microsoft.com/office/drawing/2014/main" id="{251A7450-B0FB-7564-0C10-59F5319AE761}"/>
              </a:ext>
            </a:extLst>
          </p:cNvPr>
          <p:cNvSpPr/>
          <p:nvPr/>
        </p:nvSpPr>
        <p:spPr>
          <a:xfrm>
            <a:off x="12439659" y="6606500"/>
            <a:ext cx="8605436" cy="4103536"/>
          </a:xfrm>
          <a:custGeom>
            <a:avLst/>
            <a:gdLst/>
            <a:ahLst/>
            <a:cxnLst/>
            <a:rect l="l" t="t" r="r" b="b"/>
            <a:pathLst>
              <a:path w="12272790" h="7452931">
                <a:moveTo>
                  <a:pt x="0" y="0"/>
                </a:moveTo>
                <a:lnTo>
                  <a:pt x="12272790" y="0"/>
                </a:lnTo>
                <a:lnTo>
                  <a:pt x="12272790" y="7452931"/>
                </a:lnTo>
                <a:lnTo>
                  <a:pt x="0" y="7452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3" name="Freeform 13">
            <a:extLst>
              <a:ext uri="{FF2B5EF4-FFF2-40B4-BE49-F238E27FC236}">
                <a16:creationId xmlns:a16="http://schemas.microsoft.com/office/drawing/2014/main" id="{A631FED4-38A0-CEF8-F553-BFB6ED7C2799}"/>
              </a:ext>
            </a:extLst>
          </p:cNvPr>
          <p:cNvSpPr/>
          <p:nvPr/>
        </p:nvSpPr>
        <p:spPr>
          <a:xfrm>
            <a:off x="14862800" y="8469452"/>
            <a:ext cx="2093551" cy="2865907"/>
          </a:xfrm>
          <a:custGeom>
            <a:avLst/>
            <a:gdLst/>
            <a:ahLst/>
            <a:cxnLst/>
            <a:rect l="l" t="t" r="r" b="b"/>
            <a:pathLst>
              <a:path w="2730016" h="4004024">
                <a:moveTo>
                  <a:pt x="0" y="0"/>
                </a:moveTo>
                <a:lnTo>
                  <a:pt x="2730017" y="0"/>
                </a:lnTo>
                <a:lnTo>
                  <a:pt x="2730017" y="4004023"/>
                </a:lnTo>
                <a:lnTo>
                  <a:pt x="0" y="40040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17" name="Group 17">
            <a:extLst>
              <a:ext uri="{FF2B5EF4-FFF2-40B4-BE49-F238E27FC236}">
                <a16:creationId xmlns:a16="http://schemas.microsoft.com/office/drawing/2014/main" id="{06F71DCD-0097-B04F-9C6C-F068A601E319}"/>
              </a:ext>
            </a:extLst>
          </p:cNvPr>
          <p:cNvGrpSpPr/>
          <p:nvPr/>
        </p:nvGrpSpPr>
        <p:grpSpPr>
          <a:xfrm>
            <a:off x="-257275" y="9184103"/>
            <a:ext cx="1417399" cy="1571376"/>
            <a:chOff x="0" y="0"/>
            <a:chExt cx="812800" cy="812800"/>
          </a:xfrm>
        </p:grpSpPr>
        <p:sp>
          <p:nvSpPr>
            <p:cNvPr id="18" name="Freeform 18">
              <a:extLst>
                <a:ext uri="{FF2B5EF4-FFF2-40B4-BE49-F238E27FC236}">
                  <a16:creationId xmlns:a16="http://schemas.microsoft.com/office/drawing/2014/main" id="{D7F75B4C-8D7F-9021-04A2-5986B6C59C0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BB50"/>
            </a:solidFill>
          </p:spPr>
          <p:txBody>
            <a:bodyPr/>
            <a:lstStyle/>
            <a:p>
              <a:endParaRPr lang="en-IN"/>
            </a:p>
          </p:txBody>
        </p:sp>
        <p:sp>
          <p:nvSpPr>
            <p:cNvPr id="19" name="TextBox 19">
              <a:extLst>
                <a:ext uri="{FF2B5EF4-FFF2-40B4-BE49-F238E27FC236}">
                  <a16:creationId xmlns:a16="http://schemas.microsoft.com/office/drawing/2014/main" id="{C3E3D641-BEF8-57EC-C623-82BA571838F8}"/>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20" name="Group 20">
            <a:extLst>
              <a:ext uri="{FF2B5EF4-FFF2-40B4-BE49-F238E27FC236}">
                <a16:creationId xmlns:a16="http://schemas.microsoft.com/office/drawing/2014/main" id="{6687BD67-963D-2768-0EA4-01F771515DB3}"/>
              </a:ext>
            </a:extLst>
          </p:cNvPr>
          <p:cNvGrpSpPr/>
          <p:nvPr/>
        </p:nvGrpSpPr>
        <p:grpSpPr>
          <a:xfrm rot="527281">
            <a:off x="1778453" y="8766052"/>
            <a:ext cx="1080025" cy="1080025"/>
            <a:chOff x="0" y="0"/>
            <a:chExt cx="812800" cy="812800"/>
          </a:xfrm>
        </p:grpSpPr>
        <p:sp>
          <p:nvSpPr>
            <p:cNvPr id="21" name="Freeform 21">
              <a:extLst>
                <a:ext uri="{FF2B5EF4-FFF2-40B4-BE49-F238E27FC236}">
                  <a16:creationId xmlns:a16="http://schemas.microsoft.com/office/drawing/2014/main" id="{6B9BB72D-0807-10CB-4884-CBDCABCD609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5B2"/>
            </a:solidFill>
          </p:spPr>
          <p:txBody>
            <a:bodyPr/>
            <a:lstStyle/>
            <a:p>
              <a:endParaRPr lang="en-IN"/>
            </a:p>
          </p:txBody>
        </p:sp>
        <p:sp>
          <p:nvSpPr>
            <p:cNvPr id="22" name="TextBox 22">
              <a:extLst>
                <a:ext uri="{FF2B5EF4-FFF2-40B4-BE49-F238E27FC236}">
                  <a16:creationId xmlns:a16="http://schemas.microsoft.com/office/drawing/2014/main" id="{8287C480-B6C6-E726-914E-46A6E0D7BD2E}"/>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23" name="Freeform 23">
            <a:extLst>
              <a:ext uri="{FF2B5EF4-FFF2-40B4-BE49-F238E27FC236}">
                <a16:creationId xmlns:a16="http://schemas.microsoft.com/office/drawing/2014/main" id="{482D0B98-6C94-DE06-2B7B-776B76B50C9B}"/>
              </a:ext>
            </a:extLst>
          </p:cNvPr>
          <p:cNvSpPr/>
          <p:nvPr/>
        </p:nvSpPr>
        <p:spPr>
          <a:xfrm>
            <a:off x="1545623" y="6942249"/>
            <a:ext cx="654700" cy="663140"/>
          </a:xfrm>
          <a:custGeom>
            <a:avLst/>
            <a:gdLst/>
            <a:ahLst/>
            <a:cxnLst/>
            <a:rect l="l" t="t" r="r" b="b"/>
            <a:pathLst>
              <a:path w="654700" h="663140">
                <a:moveTo>
                  <a:pt x="0" y="0"/>
                </a:moveTo>
                <a:lnTo>
                  <a:pt x="654700" y="0"/>
                </a:lnTo>
                <a:lnTo>
                  <a:pt x="654700" y="663140"/>
                </a:lnTo>
                <a:lnTo>
                  <a:pt x="0" y="6631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4" name="Freeform 24">
            <a:extLst>
              <a:ext uri="{FF2B5EF4-FFF2-40B4-BE49-F238E27FC236}">
                <a16:creationId xmlns:a16="http://schemas.microsoft.com/office/drawing/2014/main" id="{8D397B05-C597-B63A-5BCF-F18095BDA48C}"/>
              </a:ext>
            </a:extLst>
          </p:cNvPr>
          <p:cNvSpPr/>
          <p:nvPr/>
        </p:nvSpPr>
        <p:spPr>
          <a:xfrm>
            <a:off x="0" y="9577928"/>
            <a:ext cx="808338" cy="783725"/>
          </a:xfrm>
          <a:custGeom>
            <a:avLst/>
            <a:gdLst/>
            <a:ahLst/>
            <a:cxnLst/>
            <a:rect l="l" t="t" r="r" b="b"/>
            <a:pathLst>
              <a:path w="762728" h="667040">
                <a:moveTo>
                  <a:pt x="0" y="0"/>
                </a:moveTo>
                <a:lnTo>
                  <a:pt x="762728" y="0"/>
                </a:lnTo>
                <a:lnTo>
                  <a:pt x="762728" y="667040"/>
                </a:lnTo>
                <a:lnTo>
                  <a:pt x="0" y="667040"/>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N"/>
          </a:p>
        </p:txBody>
      </p:sp>
      <p:sp>
        <p:nvSpPr>
          <p:cNvPr id="25" name="Freeform 25">
            <a:extLst>
              <a:ext uri="{FF2B5EF4-FFF2-40B4-BE49-F238E27FC236}">
                <a16:creationId xmlns:a16="http://schemas.microsoft.com/office/drawing/2014/main" id="{2712DA49-5C1B-1F5F-93C5-372BC21E4EF9}"/>
              </a:ext>
            </a:extLst>
          </p:cNvPr>
          <p:cNvSpPr/>
          <p:nvPr/>
        </p:nvSpPr>
        <p:spPr>
          <a:xfrm rot="527281">
            <a:off x="2028231" y="8957996"/>
            <a:ext cx="580471" cy="679274"/>
          </a:xfrm>
          <a:custGeom>
            <a:avLst/>
            <a:gdLst/>
            <a:ahLst/>
            <a:cxnLst/>
            <a:rect l="l" t="t" r="r" b="b"/>
            <a:pathLst>
              <a:path w="580471" h="679274">
                <a:moveTo>
                  <a:pt x="0" y="0"/>
                </a:moveTo>
                <a:lnTo>
                  <a:pt x="580471" y="0"/>
                </a:lnTo>
                <a:lnTo>
                  <a:pt x="580471" y="679274"/>
                </a:lnTo>
                <a:lnTo>
                  <a:pt x="0" y="6792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26" name="Freeform 26">
            <a:extLst>
              <a:ext uri="{FF2B5EF4-FFF2-40B4-BE49-F238E27FC236}">
                <a16:creationId xmlns:a16="http://schemas.microsoft.com/office/drawing/2014/main" id="{41DB3B4F-17FC-601F-BF7C-37DC5DB7DF53}"/>
              </a:ext>
            </a:extLst>
          </p:cNvPr>
          <p:cNvSpPr/>
          <p:nvPr/>
        </p:nvSpPr>
        <p:spPr>
          <a:xfrm>
            <a:off x="15214586" y="2424959"/>
            <a:ext cx="4139759" cy="4103536"/>
          </a:xfrm>
          <a:custGeom>
            <a:avLst/>
            <a:gdLst/>
            <a:ahLst/>
            <a:cxnLst/>
            <a:rect l="l" t="t" r="r" b="b"/>
            <a:pathLst>
              <a:path w="4139759" h="4103536">
                <a:moveTo>
                  <a:pt x="0" y="0"/>
                </a:moveTo>
                <a:lnTo>
                  <a:pt x="4139759" y="0"/>
                </a:lnTo>
                <a:lnTo>
                  <a:pt x="4139759" y="4103537"/>
                </a:lnTo>
                <a:lnTo>
                  <a:pt x="0" y="410353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27" name="Freeform 27">
            <a:extLst>
              <a:ext uri="{FF2B5EF4-FFF2-40B4-BE49-F238E27FC236}">
                <a16:creationId xmlns:a16="http://schemas.microsoft.com/office/drawing/2014/main" id="{8EA08A70-C5E9-A919-1197-D738218B012A}"/>
              </a:ext>
            </a:extLst>
          </p:cNvPr>
          <p:cNvSpPr/>
          <p:nvPr/>
        </p:nvSpPr>
        <p:spPr>
          <a:xfrm>
            <a:off x="16670534" y="1723194"/>
            <a:ext cx="1227865" cy="306966"/>
          </a:xfrm>
          <a:custGeom>
            <a:avLst/>
            <a:gdLst/>
            <a:ahLst/>
            <a:cxnLst/>
            <a:rect l="l" t="t" r="r" b="b"/>
            <a:pathLst>
              <a:path w="1227865" h="306966">
                <a:moveTo>
                  <a:pt x="0" y="0"/>
                </a:moveTo>
                <a:lnTo>
                  <a:pt x="1227865" y="0"/>
                </a:lnTo>
                <a:lnTo>
                  <a:pt x="1227865" y="306966"/>
                </a:lnTo>
                <a:lnTo>
                  <a:pt x="0" y="3069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28" name="TextBox 28">
            <a:extLst>
              <a:ext uri="{FF2B5EF4-FFF2-40B4-BE49-F238E27FC236}">
                <a16:creationId xmlns:a16="http://schemas.microsoft.com/office/drawing/2014/main" id="{11AB2411-22C3-E023-48BE-DD6370B60F5D}"/>
              </a:ext>
            </a:extLst>
          </p:cNvPr>
          <p:cNvSpPr txBox="1"/>
          <p:nvPr/>
        </p:nvSpPr>
        <p:spPr>
          <a:xfrm>
            <a:off x="1151159" y="160296"/>
            <a:ext cx="16064739" cy="911788"/>
          </a:xfrm>
          <a:prstGeom prst="rect">
            <a:avLst/>
          </a:prstGeom>
        </p:spPr>
        <p:txBody>
          <a:bodyPr wrap="square" lIns="0" tIns="0" rIns="0" bIns="0" rtlCol="0" anchor="t">
            <a:spAutoFit/>
          </a:bodyPr>
          <a:lstStyle/>
          <a:p>
            <a:pPr marL="0" lvl="0" indent="0" algn="ctr">
              <a:lnSpc>
                <a:spcPts val="8180"/>
              </a:lnSpc>
            </a:pPr>
            <a:r>
              <a:rPr lang="en-US" sz="4800" dirty="0">
                <a:solidFill>
                  <a:srgbClr val="534D4C"/>
                </a:solidFill>
                <a:latin typeface="Klose Slab"/>
                <a:ea typeface="Klose Slab"/>
                <a:cs typeface="Klose Slab"/>
                <a:sym typeface="Klose Slab"/>
              </a:rPr>
              <a:t>ATLIQ’S BUSINESS MODEL</a:t>
            </a:r>
          </a:p>
        </p:txBody>
      </p:sp>
      <p:sp>
        <p:nvSpPr>
          <p:cNvPr id="31" name="TextBox 31">
            <a:extLst>
              <a:ext uri="{FF2B5EF4-FFF2-40B4-BE49-F238E27FC236}">
                <a16:creationId xmlns:a16="http://schemas.microsoft.com/office/drawing/2014/main" id="{788D019A-82E0-4ADF-B51A-59BD6E220130}"/>
              </a:ext>
            </a:extLst>
          </p:cNvPr>
          <p:cNvSpPr txBox="1"/>
          <p:nvPr/>
        </p:nvSpPr>
        <p:spPr>
          <a:xfrm>
            <a:off x="510138" y="1192405"/>
            <a:ext cx="15053449" cy="8179162"/>
          </a:xfrm>
          <a:prstGeom prst="rect">
            <a:avLst/>
          </a:prstGeom>
        </p:spPr>
        <p:txBody>
          <a:bodyPr wrap="square" lIns="0" tIns="0" rIns="0" bIns="0" rtlCol="0" anchor="t">
            <a:spAutoFit/>
          </a:bodyPr>
          <a:lstStyle/>
          <a:p>
            <a:r>
              <a:rPr lang="en-US" sz="3600" b="1" dirty="0" err="1"/>
              <a:t>AtliQ’s</a:t>
            </a:r>
            <a:r>
              <a:rPr lang="en-US" sz="3600" b="1" dirty="0"/>
              <a:t> Sales Channels</a:t>
            </a:r>
            <a:r>
              <a:rPr lang="en-US" sz="3600" dirty="0"/>
              <a:t>:</a:t>
            </a:r>
          </a:p>
          <a:p>
            <a:endParaRPr lang="en-US" sz="3600" dirty="0"/>
          </a:p>
          <a:p>
            <a:pPr marL="571500" indent="-571500">
              <a:lnSpc>
                <a:spcPct val="200000"/>
              </a:lnSpc>
              <a:buFont typeface="Wingdings" panose="05000000000000000000" pitchFamily="2" charset="2"/>
              <a:buChar char="§"/>
            </a:pPr>
            <a:r>
              <a:rPr lang="en-US" sz="3600" b="1" dirty="0"/>
              <a:t>Retailer</a:t>
            </a:r>
            <a:r>
              <a:rPr lang="en-US" sz="3600" dirty="0"/>
              <a:t>: Products are sold to brick-and-mortar or online stores and then to consumers.</a:t>
            </a:r>
          </a:p>
          <a:p>
            <a:pPr marL="571500" indent="-571500">
              <a:lnSpc>
                <a:spcPct val="200000"/>
              </a:lnSpc>
              <a:buFont typeface="Wingdings" panose="05000000000000000000" pitchFamily="2" charset="2"/>
              <a:buChar char="§"/>
            </a:pPr>
            <a:r>
              <a:rPr lang="en-US" sz="3600" b="1" dirty="0"/>
              <a:t>Direct</a:t>
            </a:r>
            <a:r>
              <a:rPr lang="en-US" sz="3600" dirty="0"/>
              <a:t>: Products are sold directly to consumers via </a:t>
            </a:r>
            <a:r>
              <a:rPr lang="en-US" sz="3600" dirty="0" err="1"/>
              <a:t>AtliQ's</a:t>
            </a:r>
            <a:r>
              <a:rPr lang="en-US" sz="3600" dirty="0"/>
              <a:t> own stores.</a:t>
            </a:r>
          </a:p>
          <a:p>
            <a:pPr marL="571500" indent="-571500">
              <a:lnSpc>
                <a:spcPct val="200000"/>
              </a:lnSpc>
              <a:buFont typeface="Wingdings" panose="05000000000000000000" pitchFamily="2" charset="2"/>
              <a:buChar char="§"/>
            </a:pPr>
            <a:r>
              <a:rPr lang="en-US" sz="3600" b="1" dirty="0"/>
              <a:t>Distributor</a:t>
            </a:r>
            <a:r>
              <a:rPr lang="en-US" sz="3600" dirty="0"/>
              <a:t>: In countries like China and South Korea, </a:t>
            </a:r>
            <a:r>
              <a:rPr lang="en-US" sz="3600" dirty="0" err="1"/>
              <a:t>AtliQ</a:t>
            </a:r>
            <a:r>
              <a:rPr lang="en-US" sz="3600" dirty="0"/>
              <a:t> sells to distributors due to government regulations or other business constraints. These distributors then supply products to stores.</a:t>
            </a:r>
          </a:p>
          <a:p>
            <a:pPr marL="342900" lvl="0" indent="-342900" algn="l">
              <a:lnSpc>
                <a:spcPts val="3262"/>
              </a:lnSpc>
              <a:spcBef>
                <a:spcPct val="0"/>
              </a:spcBef>
              <a:buFont typeface="Wingdings" panose="05000000000000000000" pitchFamily="2" charset="2"/>
              <a:buChar char="§"/>
            </a:pPr>
            <a:endParaRPr lang="en-US" sz="2800" dirty="0">
              <a:solidFill>
                <a:srgbClr val="000000"/>
              </a:solidFill>
              <a:latin typeface="Poppins"/>
              <a:ea typeface="Poppins"/>
              <a:cs typeface="Poppins"/>
              <a:sym typeface="Poppins"/>
            </a:endParaRPr>
          </a:p>
        </p:txBody>
      </p:sp>
    </p:spTree>
    <p:extLst>
      <p:ext uri="{BB962C8B-B14F-4D97-AF65-F5344CB8AC3E}">
        <p14:creationId xmlns:p14="http://schemas.microsoft.com/office/powerpoint/2010/main" val="2870080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5F1"/>
        </a:solidFill>
        <a:effectLst/>
      </p:bgPr>
    </p:bg>
    <p:spTree>
      <p:nvGrpSpPr>
        <p:cNvPr id="1" name="">
          <a:extLst>
            <a:ext uri="{FF2B5EF4-FFF2-40B4-BE49-F238E27FC236}">
              <a16:creationId xmlns:a16="http://schemas.microsoft.com/office/drawing/2014/main" id="{90BFC610-E654-221B-C2AE-E351D74860F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0C300EA-53C2-6A13-80CF-BD69DABF5088}"/>
              </a:ext>
            </a:extLst>
          </p:cNvPr>
          <p:cNvGrpSpPr/>
          <p:nvPr/>
        </p:nvGrpSpPr>
        <p:grpSpPr>
          <a:xfrm>
            <a:off x="13264472" y="6278680"/>
            <a:ext cx="5884504" cy="5884504"/>
            <a:chOff x="0" y="0"/>
            <a:chExt cx="812800" cy="812800"/>
          </a:xfrm>
        </p:grpSpPr>
        <p:sp>
          <p:nvSpPr>
            <p:cNvPr id="3" name="Freeform 3">
              <a:extLst>
                <a:ext uri="{FF2B5EF4-FFF2-40B4-BE49-F238E27FC236}">
                  <a16:creationId xmlns:a16="http://schemas.microsoft.com/office/drawing/2014/main" id="{F3587256-DA05-1BC4-A491-1912E4BCD88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A"/>
            </a:solidFill>
          </p:spPr>
          <p:txBody>
            <a:bodyPr/>
            <a:lstStyle/>
            <a:p>
              <a:endParaRPr lang="en-IN"/>
            </a:p>
          </p:txBody>
        </p:sp>
        <p:sp>
          <p:nvSpPr>
            <p:cNvPr id="4" name="TextBox 4">
              <a:extLst>
                <a:ext uri="{FF2B5EF4-FFF2-40B4-BE49-F238E27FC236}">
                  <a16:creationId xmlns:a16="http://schemas.microsoft.com/office/drawing/2014/main" id="{2DAF5A29-CFE8-7778-6A0F-7696BF83045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8" name="Freeform 8">
            <a:extLst>
              <a:ext uri="{FF2B5EF4-FFF2-40B4-BE49-F238E27FC236}">
                <a16:creationId xmlns:a16="http://schemas.microsoft.com/office/drawing/2014/main" id="{08F0BC16-6910-525A-99C0-2C996525C17E}"/>
              </a:ext>
            </a:extLst>
          </p:cNvPr>
          <p:cNvSpPr/>
          <p:nvPr/>
        </p:nvSpPr>
        <p:spPr>
          <a:xfrm>
            <a:off x="4444423" y="5643506"/>
            <a:ext cx="8605436" cy="4103536"/>
          </a:xfrm>
          <a:custGeom>
            <a:avLst/>
            <a:gdLst/>
            <a:ahLst/>
            <a:cxnLst/>
            <a:rect l="l" t="t" r="r" b="b"/>
            <a:pathLst>
              <a:path w="12272790" h="7452931">
                <a:moveTo>
                  <a:pt x="0" y="0"/>
                </a:moveTo>
                <a:lnTo>
                  <a:pt x="12272790" y="0"/>
                </a:lnTo>
                <a:lnTo>
                  <a:pt x="12272790" y="7452931"/>
                </a:lnTo>
                <a:lnTo>
                  <a:pt x="0" y="7452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3" name="Freeform 13">
            <a:extLst>
              <a:ext uri="{FF2B5EF4-FFF2-40B4-BE49-F238E27FC236}">
                <a16:creationId xmlns:a16="http://schemas.microsoft.com/office/drawing/2014/main" id="{7C00B2C1-7A38-5789-39B4-F6D2FF5E236E}"/>
              </a:ext>
            </a:extLst>
          </p:cNvPr>
          <p:cNvSpPr/>
          <p:nvPr/>
        </p:nvSpPr>
        <p:spPr>
          <a:xfrm>
            <a:off x="7700365" y="7580214"/>
            <a:ext cx="2093551" cy="2865907"/>
          </a:xfrm>
          <a:custGeom>
            <a:avLst/>
            <a:gdLst/>
            <a:ahLst/>
            <a:cxnLst/>
            <a:rect l="l" t="t" r="r" b="b"/>
            <a:pathLst>
              <a:path w="2730016" h="4004024">
                <a:moveTo>
                  <a:pt x="0" y="0"/>
                </a:moveTo>
                <a:lnTo>
                  <a:pt x="2730017" y="0"/>
                </a:lnTo>
                <a:lnTo>
                  <a:pt x="2730017" y="4004023"/>
                </a:lnTo>
                <a:lnTo>
                  <a:pt x="0" y="40040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17" name="Group 17">
            <a:extLst>
              <a:ext uri="{FF2B5EF4-FFF2-40B4-BE49-F238E27FC236}">
                <a16:creationId xmlns:a16="http://schemas.microsoft.com/office/drawing/2014/main" id="{890AA8DA-C4D2-366E-57E6-88A5BEA6FFE8}"/>
              </a:ext>
            </a:extLst>
          </p:cNvPr>
          <p:cNvGrpSpPr/>
          <p:nvPr/>
        </p:nvGrpSpPr>
        <p:grpSpPr>
          <a:xfrm>
            <a:off x="-257275" y="9184103"/>
            <a:ext cx="1417399" cy="1571376"/>
            <a:chOff x="0" y="0"/>
            <a:chExt cx="812800" cy="812800"/>
          </a:xfrm>
        </p:grpSpPr>
        <p:sp>
          <p:nvSpPr>
            <p:cNvPr id="18" name="Freeform 18">
              <a:extLst>
                <a:ext uri="{FF2B5EF4-FFF2-40B4-BE49-F238E27FC236}">
                  <a16:creationId xmlns:a16="http://schemas.microsoft.com/office/drawing/2014/main" id="{1111E0B7-F93F-B78B-5155-CB00A45D98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BB50"/>
            </a:solidFill>
          </p:spPr>
          <p:txBody>
            <a:bodyPr/>
            <a:lstStyle/>
            <a:p>
              <a:endParaRPr lang="en-IN"/>
            </a:p>
          </p:txBody>
        </p:sp>
        <p:sp>
          <p:nvSpPr>
            <p:cNvPr id="19" name="TextBox 19">
              <a:extLst>
                <a:ext uri="{FF2B5EF4-FFF2-40B4-BE49-F238E27FC236}">
                  <a16:creationId xmlns:a16="http://schemas.microsoft.com/office/drawing/2014/main" id="{A11C7216-1B3D-3A2C-033F-2D6D7B4C72C6}"/>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grpSp>
        <p:nvGrpSpPr>
          <p:cNvPr id="20" name="Group 20">
            <a:extLst>
              <a:ext uri="{FF2B5EF4-FFF2-40B4-BE49-F238E27FC236}">
                <a16:creationId xmlns:a16="http://schemas.microsoft.com/office/drawing/2014/main" id="{48B8C7EE-7FBC-DE28-FBD5-67EBFCCED35F}"/>
              </a:ext>
            </a:extLst>
          </p:cNvPr>
          <p:cNvGrpSpPr/>
          <p:nvPr/>
        </p:nvGrpSpPr>
        <p:grpSpPr>
          <a:xfrm rot="527281">
            <a:off x="1778453" y="8766052"/>
            <a:ext cx="1080025" cy="1080025"/>
            <a:chOff x="0" y="0"/>
            <a:chExt cx="812800" cy="812800"/>
          </a:xfrm>
        </p:grpSpPr>
        <p:sp>
          <p:nvSpPr>
            <p:cNvPr id="21" name="Freeform 21">
              <a:extLst>
                <a:ext uri="{FF2B5EF4-FFF2-40B4-BE49-F238E27FC236}">
                  <a16:creationId xmlns:a16="http://schemas.microsoft.com/office/drawing/2014/main" id="{BC8D448B-03EE-EF7F-1D6F-4B0123C68D3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5B2"/>
            </a:solidFill>
          </p:spPr>
          <p:txBody>
            <a:bodyPr/>
            <a:lstStyle/>
            <a:p>
              <a:endParaRPr lang="en-IN"/>
            </a:p>
          </p:txBody>
        </p:sp>
        <p:sp>
          <p:nvSpPr>
            <p:cNvPr id="22" name="TextBox 22">
              <a:extLst>
                <a:ext uri="{FF2B5EF4-FFF2-40B4-BE49-F238E27FC236}">
                  <a16:creationId xmlns:a16="http://schemas.microsoft.com/office/drawing/2014/main" id="{18331690-1AE4-16AD-0911-714B7C9D4255}"/>
                </a:ext>
              </a:extLst>
            </p:cNvPr>
            <p:cNvSpPr txBox="1"/>
            <p:nvPr/>
          </p:nvSpPr>
          <p:spPr>
            <a:xfrm>
              <a:off x="76200" y="19050"/>
              <a:ext cx="660400" cy="717550"/>
            </a:xfrm>
            <a:prstGeom prst="rect">
              <a:avLst/>
            </a:prstGeom>
          </p:spPr>
          <p:txBody>
            <a:bodyPr lIns="50800" tIns="50800" rIns="50800" bIns="50800" rtlCol="0" anchor="ctr"/>
            <a:lstStyle/>
            <a:p>
              <a:pPr algn="ctr">
                <a:lnSpc>
                  <a:spcPts val="3080"/>
                </a:lnSpc>
              </a:pPr>
              <a:endParaRPr/>
            </a:p>
          </p:txBody>
        </p:sp>
      </p:grpSp>
      <p:sp>
        <p:nvSpPr>
          <p:cNvPr id="23" name="Freeform 23">
            <a:extLst>
              <a:ext uri="{FF2B5EF4-FFF2-40B4-BE49-F238E27FC236}">
                <a16:creationId xmlns:a16="http://schemas.microsoft.com/office/drawing/2014/main" id="{54FFAFCD-3329-75E1-2174-D02B3C518A23}"/>
              </a:ext>
            </a:extLst>
          </p:cNvPr>
          <p:cNvSpPr/>
          <p:nvPr/>
        </p:nvSpPr>
        <p:spPr>
          <a:xfrm>
            <a:off x="1545623" y="6942249"/>
            <a:ext cx="654700" cy="663140"/>
          </a:xfrm>
          <a:custGeom>
            <a:avLst/>
            <a:gdLst/>
            <a:ahLst/>
            <a:cxnLst/>
            <a:rect l="l" t="t" r="r" b="b"/>
            <a:pathLst>
              <a:path w="654700" h="663140">
                <a:moveTo>
                  <a:pt x="0" y="0"/>
                </a:moveTo>
                <a:lnTo>
                  <a:pt x="654700" y="0"/>
                </a:lnTo>
                <a:lnTo>
                  <a:pt x="654700" y="663140"/>
                </a:lnTo>
                <a:lnTo>
                  <a:pt x="0" y="6631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4" name="Freeform 24">
            <a:extLst>
              <a:ext uri="{FF2B5EF4-FFF2-40B4-BE49-F238E27FC236}">
                <a16:creationId xmlns:a16="http://schemas.microsoft.com/office/drawing/2014/main" id="{8EF8A3C6-00E4-237E-DD4D-615A8ABEEAD0}"/>
              </a:ext>
            </a:extLst>
          </p:cNvPr>
          <p:cNvSpPr/>
          <p:nvPr/>
        </p:nvSpPr>
        <p:spPr>
          <a:xfrm>
            <a:off x="0" y="9577928"/>
            <a:ext cx="808338" cy="783725"/>
          </a:xfrm>
          <a:custGeom>
            <a:avLst/>
            <a:gdLst/>
            <a:ahLst/>
            <a:cxnLst/>
            <a:rect l="l" t="t" r="r" b="b"/>
            <a:pathLst>
              <a:path w="762728" h="667040">
                <a:moveTo>
                  <a:pt x="0" y="0"/>
                </a:moveTo>
                <a:lnTo>
                  <a:pt x="762728" y="0"/>
                </a:lnTo>
                <a:lnTo>
                  <a:pt x="762728" y="667040"/>
                </a:lnTo>
                <a:lnTo>
                  <a:pt x="0" y="667040"/>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N"/>
          </a:p>
        </p:txBody>
      </p:sp>
      <p:sp>
        <p:nvSpPr>
          <p:cNvPr id="25" name="Freeform 25">
            <a:extLst>
              <a:ext uri="{FF2B5EF4-FFF2-40B4-BE49-F238E27FC236}">
                <a16:creationId xmlns:a16="http://schemas.microsoft.com/office/drawing/2014/main" id="{126B9F52-D12B-5122-6B5A-0C6C2791AD6B}"/>
              </a:ext>
            </a:extLst>
          </p:cNvPr>
          <p:cNvSpPr/>
          <p:nvPr/>
        </p:nvSpPr>
        <p:spPr>
          <a:xfrm rot="527281">
            <a:off x="2028231" y="8957996"/>
            <a:ext cx="580471" cy="679274"/>
          </a:xfrm>
          <a:custGeom>
            <a:avLst/>
            <a:gdLst/>
            <a:ahLst/>
            <a:cxnLst/>
            <a:rect l="l" t="t" r="r" b="b"/>
            <a:pathLst>
              <a:path w="580471" h="679274">
                <a:moveTo>
                  <a:pt x="0" y="0"/>
                </a:moveTo>
                <a:lnTo>
                  <a:pt x="580471" y="0"/>
                </a:lnTo>
                <a:lnTo>
                  <a:pt x="580471" y="679274"/>
                </a:lnTo>
                <a:lnTo>
                  <a:pt x="0" y="6792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26" name="Freeform 26">
            <a:extLst>
              <a:ext uri="{FF2B5EF4-FFF2-40B4-BE49-F238E27FC236}">
                <a16:creationId xmlns:a16="http://schemas.microsoft.com/office/drawing/2014/main" id="{4122D478-54FF-A7E0-3E26-8084593734CA}"/>
              </a:ext>
            </a:extLst>
          </p:cNvPr>
          <p:cNvSpPr/>
          <p:nvPr/>
        </p:nvSpPr>
        <p:spPr>
          <a:xfrm>
            <a:off x="14457545" y="739340"/>
            <a:ext cx="4139759" cy="4103536"/>
          </a:xfrm>
          <a:custGeom>
            <a:avLst/>
            <a:gdLst/>
            <a:ahLst/>
            <a:cxnLst/>
            <a:rect l="l" t="t" r="r" b="b"/>
            <a:pathLst>
              <a:path w="4139759" h="4103536">
                <a:moveTo>
                  <a:pt x="0" y="0"/>
                </a:moveTo>
                <a:lnTo>
                  <a:pt x="4139759" y="0"/>
                </a:lnTo>
                <a:lnTo>
                  <a:pt x="4139759" y="4103537"/>
                </a:lnTo>
                <a:lnTo>
                  <a:pt x="0" y="410353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27" name="Freeform 27">
            <a:extLst>
              <a:ext uri="{FF2B5EF4-FFF2-40B4-BE49-F238E27FC236}">
                <a16:creationId xmlns:a16="http://schemas.microsoft.com/office/drawing/2014/main" id="{D35374BE-AA06-2C74-97CE-AC2FF28C1CE8}"/>
              </a:ext>
            </a:extLst>
          </p:cNvPr>
          <p:cNvSpPr/>
          <p:nvPr/>
        </p:nvSpPr>
        <p:spPr>
          <a:xfrm>
            <a:off x="17060135" y="136458"/>
            <a:ext cx="1227865" cy="306966"/>
          </a:xfrm>
          <a:custGeom>
            <a:avLst/>
            <a:gdLst/>
            <a:ahLst/>
            <a:cxnLst/>
            <a:rect l="l" t="t" r="r" b="b"/>
            <a:pathLst>
              <a:path w="1227865" h="306966">
                <a:moveTo>
                  <a:pt x="0" y="0"/>
                </a:moveTo>
                <a:lnTo>
                  <a:pt x="1227865" y="0"/>
                </a:lnTo>
                <a:lnTo>
                  <a:pt x="1227865" y="306966"/>
                </a:lnTo>
                <a:lnTo>
                  <a:pt x="0" y="3069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28" name="TextBox 28">
            <a:extLst>
              <a:ext uri="{FF2B5EF4-FFF2-40B4-BE49-F238E27FC236}">
                <a16:creationId xmlns:a16="http://schemas.microsoft.com/office/drawing/2014/main" id="{CF9DCCA1-E41F-E89B-1169-E16FE0C35105}"/>
              </a:ext>
            </a:extLst>
          </p:cNvPr>
          <p:cNvSpPr txBox="1"/>
          <p:nvPr/>
        </p:nvSpPr>
        <p:spPr>
          <a:xfrm>
            <a:off x="1111630" y="214487"/>
            <a:ext cx="16064739" cy="911788"/>
          </a:xfrm>
          <a:prstGeom prst="rect">
            <a:avLst/>
          </a:prstGeom>
        </p:spPr>
        <p:txBody>
          <a:bodyPr wrap="square" lIns="0" tIns="0" rIns="0" bIns="0" rtlCol="0" anchor="t">
            <a:spAutoFit/>
          </a:bodyPr>
          <a:lstStyle/>
          <a:p>
            <a:pPr marL="0" lvl="0" indent="0" algn="ctr">
              <a:lnSpc>
                <a:spcPts val="8180"/>
              </a:lnSpc>
            </a:pPr>
            <a:r>
              <a:rPr lang="en-US" sz="4800" dirty="0">
                <a:solidFill>
                  <a:srgbClr val="534D4C"/>
                </a:solidFill>
                <a:latin typeface="Klose Slab"/>
                <a:ea typeface="Klose Slab"/>
                <a:cs typeface="Klose Slab"/>
                <a:sym typeface="Klose Slab"/>
              </a:rPr>
              <a:t>ATLIQ’S BUSINESS MODEL</a:t>
            </a:r>
          </a:p>
        </p:txBody>
      </p:sp>
      <p:sp>
        <p:nvSpPr>
          <p:cNvPr id="31" name="TextBox 31">
            <a:extLst>
              <a:ext uri="{FF2B5EF4-FFF2-40B4-BE49-F238E27FC236}">
                <a16:creationId xmlns:a16="http://schemas.microsoft.com/office/drawing/2014/main" id="{B8FECC9F-AEEE-F971-78BB-0EDDB7D793C7}"/>
              </a:ext>
            </a:extLst>
          </p:cNvPr>
          <p:cNvSpPr txBox="1"/>
          <p:nvPr/>
        </p:nvSpPr>
        <p:spPr>
          <a:xfrm>
            <a:off x="954397" y="1252912"/>
            <a:ext cx="15053449" cy="4855175"/>
          </a:xfrm>
          <a:prstGeom prst="rect">
            <a:avLst/>
          </a:prstGeom>
        </p:spPr>
        <p:txBody>
          <a:bodyPr wrap="square" lIns="0" tIns="0" rIns="0" bIns="0" rtlCol="0" anchor="t">
            <a:spAutoFit/>
          </a:bodyPr>
          <a:lstStyle/>
          <a:p>
            <a:pPr>
              <a:lnSpc>
                <a:spcPct val="200000"/>
              </a:lnSpc>
            </a:pPr>
            <a:r>
              <a:rPr lang="en-US" sz="3600" b="1" dirty="0" err="1"/>
              <a:t>AtliQ’s</a:t>
            </a:r>
            <a:r>
              <a:rPr lang="en-US" sz="3600" b="1" dirty="0"/>
              <a:t> Supply Chain Process</a:t>
            </a:r>
            <a:r>
              <a:rPr lang="en-US" sz="3600" dirty="0"/>
              <a:t>:</a:t>
            </a:r>
          </a:p>
          <a:p>
            <a:pPr marL="571500" indent="-571500">
              <a:lnSpc>
                <a:spcPct val="200000"/>
              </a:lnSpc>
              <a:buFont typeface="Arial" panose="020B0604020202020204" pitchFamily="34" charset="0"/>
              <a:buChar char="•"/>
            </a:pPr>
            <a:r>
              <a:rPr lang="en-US" sz="3600" dirty="0"/>
              <a:t>Manufacturing units produce the hardware.</a:t>
            </a:r>
          </a:p>
          <a:p>
            <a:pPr marL="571500" indent="-571500">
              <a:lnSpc>
                <a:spcPct val="200000"/>
              </a:lnSpc>
              <a:buFont typeface="Arial" panose="020B0604020202020204" pitchFamily="34" charset="0"/>
              <a:buChar char="•"/>
            </a:pPr>
            <a:r>
              <a:rPr lang="en-US" sz="3600" dirty="0"/>
              <a:t>Products are shipped to warehouses and distribution centers.</a:t>
            </a:r>
          </a:p>
          <a:p>
            <a:pPr marL="571500" indent="-571500">
              <a:lnSpc>
                <a:spcPct val="200000"/>
              </a:lnSpc>
              <a:buFont typeface="Arial" panose="020B0604020202020204" pitchFamily="34" charset="0"/>
              <a:buChar char="•"/>
            </a:pPr>
            <a:r>
              <a:rPr lang="en-US" sz="3600" dirty="0"/>
              <a:t>From distribution centers, products are sent to stores across various locations.</a:t>
            </a:r>
          </a:p>
          <a:p>
            <a:pPr marL="342900" lvl="0" indent="-342900" algn="l">
              <a:lnSpc>
                <a:spcPts val="3262"/>
              </a:lnSpc>
              <a:spcBef>
                <a:spcPct val="0"/>
              </a:spcBef>
              <a:buFont typeface="Wingdings" panose="05000000000000000000" pitchFamily="2" charset="2"/>
              <a:buChar char="§"/>
            </a:pPr>
            <a:endParaRPr lang="en-US" sz="2800" dirty="0">
              <a:solidFill>
                <a:srgbClr val="000000"/>
              </a:solidFill>
              <a:latin typeface="Poppins"/>
              <a:ea typeface="Poppins"/>
              <a:cs typeface="Poppins"/>
              <a:sym typeface="Poppins"/>
            </a:endParaRPr>
          </a:p>
        </p:txBody>
      </p:sp>
    </p:spTree>
    <p:extLst>
      <p:ext uri="{BB962C8B-B14F-4D97-AF65-F5344CB8AC3E}">
        <p14:creationId xmlns:p14="http://schemas.microsoft.com/office/powerpoint/2010/main" val="1620385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5F1"/>
        </a:solidFill>
        <a:effectLst/>
      </p:bgPr>
    </p:bg>
    <p:spTree>
      <p:nvGrpSpPr>
        <p:cNvPr id="1" name="">
          <a:extLst>
            <a:ext uri="{FF2B5EF4-FFF2-40B4-BE49-F238E27FC236}">
              <a16:creationId xmlns:a16="http://schemas.microsoft.com/office/drawing/2014/main" id="{192B6FAE-F6E4-06EC-526D-3130071966BB}"/>
            </a:ext>
          </a:extLst>
        </p:cNvPr>
        <p:cNvGrpSpPr/>
        <p:nvPr/>
      </p:nvGrpSpPr>
      <p:grpSpPr>
        <a:xfrm>
          <a:off x="0" y="0"/>
          <a:ext cx="0" cy="0"/>
          <a:chOff x="0" y="0"/>
          <a:chExt cx="0" cy="0"/>
        </a:xfrm>
      </p:grpSpPr>
      <p:sp>
        <p:nvSpPr>
          <p:cNvPr id="23" name="Freeform 23">
            <a:extLst>
              <a:ext uri="{FF2B5EF4-FFF2-40B4-BE49-F238E27FC236}">
                <a16:creationId xmlns:a16="http://schemas.microsoft.com/office/drawing/2014/main" id="{92817BB4-C5FA-BA60-EF6D-D0FD4FB425D2}"/>
              </a:ext>
            </a:extLst>
          </p:cNvPr>
          <p:cNvSpPr/>
          <p:nvPr/>
        </p:nvSpPr>
        <p:spPr>
          <a:xfrm>
            <a:off x="1490472" y="6885840"/>
            <a:ext cx="654700" cy="663140"/>
          </a:xfrm>
          <a:custGeom>
            <a:avLst/>
            <a:gdLst/>
            <a:ahLst/>
            <a:cxnLst/>
            <a:rect l="l" t="t" r="r" b="b"/>
            <a:pathLst>
              <a:path w="654700" h="663140">
                <a:moveTo>
                  <a:pt x="0" y="0"/>
                </a:moveTo>
                <a:lnTo>
                  <a:pt x="654700" y="0"/>
                </a:lnTo>
                <a:lnTo>
                  <a:pt x="654700" y="663140"/>
                </a:lnTo>
                <a:lnTo>
                  <a:pt x="0" y="6631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4" name="Freeform 24">
            <a:extLst>
              <a:ext uri="{FF2B5EF4-FFF2-40B4-BE49-F238E27FC236}">
                <a16:creationId xmlns:a16="http://schemas.microsoft.com/office/drawing/2014/main" id="{1BD6AEF9-0E37-A8D3-8745-7E64E2BCE50F}"/>
              </a:ext>
            </a:extLst>
          </p:cNvPr>
          <p:cNvSpPr/>
          <p:nvPr/>
        </p:nvSpPr>
        <p:spPr>
          <a:xfrm>
            <a:off x="0" y="9577928"/>
            <a:ext cx="808338" cy="783725"/>
          </a:xfrm>
          <a:custGeom>
            <a:avLst/>
            <a:gdLst/>
            <a:ahLst/>
            <a:cxnLst/>
            <a:rect l="l" t="t" r="r" b="b"/>
            <a:pathLst>
              <a:path w="762728" h="667040">
                <a:moveTo>
                  <a:pt x="0" y="0"/>
                </a:moveTo>
                <a:lnTo>
                  <a:pt x="762728" y="0"/>
                </a:lnTo>
                <a:lnTo>
                  <a:pt x="762728" y="667040"/>
                </a:lnTo>
                <a:lnTo>
                  <a:pt x="0" y="66704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25" name="Freeform 25">
            <a:extLst>
              <a:ext uri="{FF2B5EF4-FFF2-40B4-BE49-F238E27FC236}">
                <a16:creationId xmlns:a16="http://schemas.microsoft.com/office/drawing/2014/main" id="{26F741AA-4A6B-E1F1-0885-AE1C9917DEAA}"/>
              </a:ext>
            </a:extLst>
          </p:cNvPr>
          <p:cNvSpPr/>
          <p:nvPr/>
        </p:nvSpPr>
        <p:spPr>
          <a:xfrm rot="527281">
            <a:off x="2028231" y="8957996"/>
            <a:ext cx="580471" cy="679274"/>
          </a:xfrm>
          <a:custGeom>
            <a:avLst/>
            <a:gdLst/>
            <a:ahLst/>
            <a:cxnLst/>
            <a:rect l="l" t="t" r="r" b="b"/>
            <a:pathLst>
              <a:path w="580471" h="679274">
                <a:moveTo>
                  <a:pt x="0" y="0"/>
                </a:moveTo>
                <a:lnTo>
                  <a:pt x="580471" y="0"/>
                </a:lnTo>
                <a:lnTo>
                  <a:pt x="580471" y="679274"/>
                </a:lnTo>
                <a:lnTo>
                  <a:pt x="0" y="6792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7" name="Freeform 27">
            <a:extLst>
              <a:ext uri="{FF2B5EF4-FFF2-40B4-BE49-F238E27FC236}">
                <a16:creationId xmlns:a16="http://schemas.microsoft.com/office/drawing/2014/main" id="{A63D7C8B-B4CD-B92D-249F-07D39406F47D}"/>
              </a:ext>
            </a:extLst>
          </p:cNvPr>
          <p:cNvSpPr/>
          <p:nvPr/>
        </p:nvSpPr>
        <p:spPr>
          <a:xfrm>
            <a:off x="17060135" y="136458"/>
            <a:ext cx="1227865" cy="306966"/>
          </a:xfrm>
          <a:custGeom>
            <a:avLst/>
            <a:gdLst/>
            <a:ahLst/>
            <a:cxnLst/>
            <a:rect l="l" t="t" r="r" b="b"/>
            <a:pathLst>
              <a:path w="1227865" h="306966">
                <a:moveTo>
                  <a:pt x="0" y="0"/>
                </a:moveTo>
                <a:lnTo>
                  <a:pt x="1227865" y="0"/>
                </a:lnTo>
                <a:lnTo>
                  <a:pt x="1227865" y="306966"/>
                </a:lnTo>
                <a:lnTo>
                  <a:pt x="0" y="3069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28" name="TextBox 28">
            <a:extLst>
              <a:ext uri="{FF2B5EF4-FFF2-40B4-BE49-F238E27FC236}">
                <a16:creationId xmlns:a16="http://schemas.microsoft.com/office/drawing/2014/main" id="{29FA6773-E269-4FED-5DCB-D0DA33FFFF75}"/>
              </a:ext>
            </a:extLst>
          </p:cNvPr>
          <p:cNvSpPr txBox="1"/>
          <p:nvPr/>
        </p:nvSpPr>
        <p:spPr>
          <a:xfrm>
            <a:off x="1111628" y="297869"/>
            <a:ext cx="16064739" cy="911788"/>
          </a:xfrm>
          <a:prstGeom prst="rect">
            <a:avLst/>
          </a:prstGeom>
        </p:spPr>
        <p:txBody>
          <a:bodyPr wrap="square" lIns="0" tIns="0" rIns="0" bIns="0" rtlCol="0" anchor="t">
            <a:spAutoFit/>
          </a:bodyPr>
          <a:lstStyle/>
          <a:p>
            <a:pPr marL="0" lvl="0" indent="0" algn="ctr">
              <a:lnSpc>
                <a:spcPts val="8180"/>
              </a:lnSpc>
            </a:pPr>
            <a:r>
              <a:rPr lang="en-US" sz="4800" dirty="0">
                <a:solidFill>
                  <a:srgbClr val="534D4C"/>
                </a:solidFill>
                <a:latin typeface="Klose Slab"/>
                <a:ea typeface="Klose Slab"/>
                <a:cs typeface="Klose Slab"/>
                <a:sym typeface="Klose Slab"/>
              </a:rPr>
              <a:t>ATLIQ’S BUSINESS MODEL</a:t>
            </a:r>
          </a:p>
        </p:txBody>
      </p:sp>
      <p:pic>
        <p:nvPicPr>
          <p:cNvPr id="9" name="Picture 8">
            <a:extLst>
              <a:ext uri="{FF2B5EF4-FFF2-40B4-BE49-F238E27FC236}">
                <a16:creationId xmlns:a16="http://schemas.microsoft.com/office/drawing/2014/main" id="{3DCC46AF-EF6B-2263-13B9-887A384D1AE6}"/>
              </a:ext>
            </a:extLst>
          </p:cNvPr>
          <p:cNvPicPr>
            <a:picLocks noChangeAspect="1"/>
          </p:cNvPicPr>
          <p:nvPr/>
        </p:nvPicPr>
        <p:blipFill>
          <a:blip r:embed="rId10"/>
          <a:stretch>
            <a:fillRect/>
          </a:stretch>
        </p:blipFill>
        <p:spPr>
          <a:xfrm>
            <a:off x="845626" y="4083238"/>
            <a:ext cx="2924175" cy="3457575"/>
          </a:xfrm>
          <a:prstGeom prst="rect">
            <a:avLst/>
          </a:prstGeom>
        </p:spPr>
      </p:pic>
      <p:pic>
        <p:nvPicPr>
          <p:cNvPr id="11" name="Picture 10">
            <a:extLst>
              <a:ext uri="{FF2B5EF4-FFF2-40B4-BE49-F238E27FC236}">
                <a16:creationId xmlns:a16="http://schemas.microsoft.com/office/drawing/2014/main" id="{59B192AA-B614-7B5F-CC95-63C104BCF509}"/>
              </a:ext>
            </a:extLst>
          </p:cNvPr>
          <p:cNvPicPr>
            <a:picLocks noChangeAspect="1"/>
          </p:cNvPicPr>
          <p:nvPr/>
        </p:nvPicPr>
        <p:blipFill>
          <a:blip r:embed="rId11"/>
          <a:stretch>
            <a:fillRect/>
          </a:stretch>
        </p:blipFill>
        <p:spPr>
          <a:xfrm>
            <a:off x="6227959" y="2008103"/>
            <a:ext cx="4038600" cy="3571875"/>
          </a:xfrm>
          <a:prstGeom prst="rect">
            <a:avLst/>
          </a:prstGeom>
        </p:spPr>
      </p:pic>
      <p:pic>
        <p:nvPicPr>
          <p:cNvPr id="14" name="Picture 13">
            <a:extLst>
              <a:ext uri="{FF2B5EF4-FFF2-40B4-BE49-F238E27FC236}">
                <a16:creationId xmlns:a16="http://schemas.microsoft.com/office/drawing/2014/main" id="{CC12256D-5461-5834-F2CC-4140EB3538D6}"/>
              </a:ext>
            </a:extLst>
          </p:cNvPr>
          <p:cNvPicPr>
            <a:picLocks noChangeAspect="1"/>
          </p:cNvPicPr>
          <p:nvPr/>
        </p:nvPicPr>
        <p:blipFill>
          <a:blip r:embed="rId12"/>
          <a:stretch>
            <a:fillRect/>
          </a:stretch>
        </p:blipFill>
        <p:spPr>
          <a:xfrm>
            <a:off x="12751611" y="2955294"/>
            <a:ext cx="3914775" cy="4552950"/>
          </a:xfrm>
          <a:prstGeom prst="rect">
            <a:avLst/>
          </a:prstGeom>
        </p:spPr>
      </p:pic>
      <p:cxnSp>
        <p:nvCxnSpPr>
          <p:cNvPr id="16" name="Straight Arrow Connector 15">
            <a:extLst>
              <a:ext uri="{FF2B5EF4-FFF2-40B4-BE49-F238E27FC236}">
                <a16:creationId xmlns:a16="http://schemas.microsoft.com/office/drawing/2014/main" id="{0B224F14-64E1-3548-1888-582E92868EEF}"/>
              </a:ext>
            </a:extLst>
          </p:cNvPr>
          <p:cNvCxnSpPr>
            <a:cxnSpLocks/>
          </p:cNvCxnSpPr>
          <p:nvPr/>
        </p:nvCxnSpPr>
        <p:spPr>
          <a:xfrm flipV="1">
            <a:off x="3769801" y="3086100"/>
            <a:ext cx="2458158" cy="997138"/>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4E025002-54F4-C643-46C0-FF3EBBF182E5}"/>
              </a:ext>
            </a:extLst>
          </p:cNvPr>
          <p:cNvCxnSpPr>
            <a:cxnSpLocks/>
          </p:cNvCxnSpPr>
          <p:nvPr/>
        </p:nvCxnSpPr>
        <p:spPr>
          <a:xfrm>
            <a:off x="10266559" y="3086100"/>
            <a:ext cx="2458158" cy="2057400"/>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7E5A2CC1-7181-28F8-FAA3-86893B444C1A}"/>
              </a:ext>
            </a:extLst>
          </p:cNvPr>
          <p:cNvSpPr txBox="1"/>
          <p:nvPr/>
        </p:nvSpPr>
        <p:spPr>
          <a:xfrm>
            <a:off x="314749" y="7522242"/>
            <a:ext cx="3985927" cy="523220"/>
          </a:xfrm>
          <a:prstGeom prst="rect">
            <a:avLst/>
          </a:prstGeom>
          <a:noFill/>
        </p:spPr>
        <p:txBody>
          <a:bodyPr wrap="square" rtlCol="0">
            <a:spAutoFit/>
          </a:bodyPr>
          <a:lstStyle/>
          <a:p>
            <a:r>
              <a:rPr lang="en-US" sz="2800" b="1" dirty="0"/>
              <a:t>MANUFACTURING UNIT</a:t>
            </a:r>
            <a:endParaRPr lang="en-IN" sz="2800" b="1" dirty="0"/>
          </a:p>
        </p:txBody>
      </p:sp>
      <p:sp>
        <p:nvSpPr>
          <p:cNvPr id="40" name="TextBox 39">
            <a:extLst>
              <a:ext uri="{FF2B5EF4-FFF2-40B4-BE49-F238E27FC236}">
                <a16:creationId xmlns:a16="http://schemas.microsoft.com/office/drawing/2014/main" id="{D457DDD5-C795-472A-DEB9-BDF1FDE1D7BE}"/>
              </a:ext>
            </a:extLst>
          </p:cNvPr>
          <p:cNvSpPr txBox="1"/>
          <p:nvPr/>
        </p:nvSpPr>
        <p:spPr>
          <a:xfrm>
            <a:off x="7211119" y="5703109"/>
            <a:ext cx="3865759" cy="523220"/>
          </a:xfrm>
          <a:prstGeom prst="rect">
            <a:avLst/>
          </a:prstGeom>
          <a:noFill/>
        </p:spPr>
        <p:txBody>
          <a:bodyPr wrap="square" rtlCol="0">
            <a:spAutoFit/>
          </a:bodyPr>
          <a:lstStyle/>
          <a:p>
            <a:r>
              <a:rPr lang="en-US" sz="2800" b="1" dirty="0"/>
              <a:t>WAREHOUSE</a:t>
            </a:r>
            <a:endParaRPr lang="en-IN" sz="2800" b="1" dirty="0"/>
          </a:p>
        </p:txBody>
      </p:sp>
      <p:sp>
        <p:nvSpPr>
          <p:cNvPr id="41" name="TextBox 40">
            <a:extLst>
              <a:ext uri="{FF2B5EF4-FFF2-40B4-BE49-F238E27FC236}">
                <a16:creationId xmlns:a16="http://schemas.microsoft.com/office/drawing/2014/main" id="{A584C0E5-FFB3-D496-9D6B-6F109F505EC2}"/>
              </a:ext>
            </a:extLst>
          </p:cNvPr>
          <p:cNvSpPr txBox="1"/>
          <p:nvPr/>
        </p:nvSpPr>
        <p:spPr>
          <a:xfrm>
            <a:off x="13030198" y="7558766"/>
            <a:ext cx="3316713" cy="523220"/>
          </a:xfrm>
          <a:prstGeom prst="rect">
            <a:avLst/>
          </a:prstGeom>
          <a:noFill/>
        </p:spPr>
        <p:txBody>
          <a:bodyPr wrap="square" rtlCol="0">
            <a:spAutoFit/>
          </a:bodyPr>
          <a:lstStyle/>
          <a:p>
            <a:pPr algn="ctr"/>
            <a:r>
              <a:rPr lang="en-US" sz="2800" b="1" dirty="0"/>
              <a:t>STORES</a:t>
            </a:r>
            <a:endParaRPr lang="en-IN" sz="2800" b="1" dirty="0"/>
          </a:p>
        </p:txBody>
      </p:sp>
    </p:spTree>
    <p:extLst>
      <p:ext uri="{BB962C8B-B14F-4D97-AF65-F5344CB8AC3E}">
        <p14:creationId xmlns:p14="http://schemas.microsoft.com/office/powerpoint/2010/main" val="1097703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2525</TotalTime>
  <Words>954</Words>
  <Application>Microsoft Office PowerPoint</Application>
  <PresentationFormat>Custom</PresentationFormat>
  <Paragraphs>94</Paragraphs>
  <Slides>22</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Poppins</vt:lpstr>
      <vt:lpstr>Calibri</vt:lpstr>
      <vt:lpstr>Arial</vt:lpstr>
      <vt:lpstr>Aptos</vt:lpstr>
      <vt:lpstr>Poppins Bold</vt:lpstr>
      <vt:lpstr>Klose Slab</vt:lpstr>
      <vt:lpstr>Wingdings</vt:lpstr>
      <vt:lpstr>ADLaM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Colorful Vibrant Illustration Group Project Blank Presentation</dc:title>
  <dc:creator>Priyanka Mairal</dc:creator>
  <cp:lastModifiedBy>Priyanka Mairal</cp:lastModifiedBy>
  <cp:revision>24</cp:revision>
  <dcterms:created xsi:type="dcterms:W3CDTF">2006-08-16T00:00:00Z</dcterms:created>
  <dcterms:modified xsi:type="dcterms:W3CDTF">2025-01-01T17:32:39Z</dcterms:modified>
  <dc:identifier>DAGXjnLwS2M</dc:identifier>
</cp:coreProperties>
</file>